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 id="2147483761" r:id="rId2"/>
  </p:sldMasterIdLst>
  <p:notesMasterIdLst>
    <p:notesMasterId r:id="rId41"/>
  </p:notesMasterIdLst>
  <p:handoutMasterIdLst>
    <p:handoutMasterId r:id="rId42"/>
  </p:handoutMasterIdLst>
  <p:sldIdLst>
    <p:sldId id="520" r:id="rId3"/>
    <p:sldId id="335" r:id="rId4"/>
    <p:sldId id="522" r:id="rId5"/>
    <p:sldId id="523" r:id="rId6"/>
    <p:sldId id="525" r:id="rId7"/>
    <p:sldId id="526" r:id="rId8"/>
    <p:sldId id="524" r:id="rId9"/>
    <p:sldId id="527" r:id="rId10"/>
    <p:sldId id="432" r:id="rId11"/>
    <p:sldId id="502" r:id="rId12"/>
    <p:sldId id="504" r:id="rId13"/>
    <p:sldId id="503" r:id="rId14"/>
    <p:sldId id="505" r:id="rId15"/>
    <p:sldId id="461" r:id="rId16"/>
    <p:sldId id="463" r:id="rId17"/>
    <p:sldId id="500" r:id="rId18"/>
    <p:sldId id="339" r:id="rId19"/>
    <p:sldId id="340" r:id="rId20"/>
    <p:sldId id="464" r:id="rId21"/>
    <p:sldId id="466" r:id="rId22"/>
    <p:sldId id="467" r:id="rId23"/>
    <p:sldId id="455" r:id="rId24"/>
    <p:sldId id="454" r:id="rId25"/>
    <p:sldId id="433" r:id="rId26"/>
    <p:sldId id="471" r:id="rId27"/>
    <p:sldId id="434" r:id="rId28"/>
    <p:sldId id="491" r:id="rId29"/>
    <p:sldId id="436" r:id="rId30"/>
    <p:sldId id="473" r:id="rId31"/>
    <p:sldId id="530" r:id="rId32"/>
    <p:sldId id="416" r:id="rId33"/>
    <p:sldId id="511" r:id="rId34"/>
    <p:sldId id="513" r:id="rId35"/>
    <p:sldId id="515" r:id="rId36"/>
    <p:sldId id="496" r:id="rId37"/>
    <p:sldId id="390" r:id="rId38"/>
    <p:sldId id="528" r:id="rId39"/>
    <p:sldId id="519" r:id="rId4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535A1C-D69C-4143-A3F6-19D2F3183D49}">
          <p14:sldIdLst>
            <p14:sldId id="520"/>
            <p14:sldId id="335"/>
            <p14:sldId id="522"/>
            <p14:sldId id="523"/>
            <p14:sldId id="525"/>
            <p14:sldId id="526"/>
            <p14:sldId id="524"/>
            <p14:sldId id="527"/>
            <p14:sldId id="432"/>
            <p14:sldId id="502"/>
            <p14:sldId id="504"/>
            <p14:sldId id="503"/>
            <p14:sldId id="505"/>
            <p14:sldId id="461"/>
            <p14:sldId id="463"/>
            <p14:sldId id="500"/>
            <p14:sldId id="339"/>
            <p14:sldId id="340"/>
            <p14:sldId id="464"/>
            <p14:sldId id="466"/>
            <p14:sldId id="467"/>
            <p14:sldId id="455"/>
            <p14:sldId id="454"/>
            <p14:sldId id="433"/>
            <p14:sldId id="471"/>
            <p14:sldId id="434"/>
            <p14:sldId id="491"/>
            <p14:sldId id="436"/>
            <p14:sldId id="473"/>
            <p14:sldId id="530"/>
            <p14:sldId id="416"/>
            <p14:sldId id="511"/>
            <p14:sldId id="513"/>
            <p14:sldId id="515"/>
            <p14:sldId id="496"/>
            <p14:sldId id="390"/>
            <p14:sldId id="528"/>
            <p14:sldId id="51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racyLee Hill" initials="TL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5F05"/>
    <a:srgbClr val="FB843B"/>
    <a:srgbClr val="03C2F1"/>
    <a:srgbClr val="F6AE1E"/>
    <a:srgbClr val="FFFFFF"/>
    <a:srgbClr val="000000"/>
    <a:srgbClr val="429A16"/>
    <a:srgbClr val="F8F57B"/>
    <a:srgbClr val="59D01E"/>
    <a:srgbClr val="ACE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2" autoAdjust="0"/>
    <p:restoredTop sz="85226" autoAdjust="0"/>
  </p:normalViewPr>
  <p:slideViewPr>
    <p:cSldViewPr snapToGrid="0">
      <p:cViewPr>
        <p:scale>
          <a:sx n="100" d="100"/>
          <a:sy n="100" d="100"/>
        </p:scale>
        <p:origin x="-880" y="-176"/>
      </p:cViewPr>
      <p:guideLst>
        <p:guide orient="horz" pos="144"/>
        <p:guide orient="horz" pos="1189"/>
        <p:guide orient="horz" pos="3747"/>
        <p:guide orient="horz" pos="4176"/>
        <p:guide orient="horz" pos="1488"/>
        <p:guide orient="horz" pos="912"/>
        <p:guide orient="horz" pos="2148"/>
        <p:guide pos="3839"/>
        <p:guide pos="327"/>
        <p:guide pos="1190"/>
        <p:guide pos="7350"/>
        <p:guide pos="7063"/>
        <p:guide pos="611"/>
      </p:guideLst>
    </p:cSldViewPr>
  </p:slideViewPr>
  <p:outlineViewPr>
    <p:cViewPr>
      <p:scale>
        <a:sx n="33" d="100"/>
        <a:sy n="33" d="100"/>
      </p:scale>
      <p:origin x="0" y="32586"/>
    </p:cViewPr>
  </p:outlineViewPr>
  <p:notesTextViewPr>
    <p:cViewPr>
      <p:scale>
        <a:sx n="125" d="100"/>
        <a:sy n="125" d="100"/>
      </p:scale>
      <p:origin x="0" y="0"/>
    </p:cViewPr>
  </p:notesTextViewPr>
  <p:sorterViewPr>
    <p:cViewPr>
      <p:scale>
        <a:sx n="100" d="100"/>
        <a:sy n="100" d="100"/>
      </p:scale>
      <p:origin x="0" y="9084"/>
    </p:cViewPr>
  </p:sorterViewPr>
  <p:notesViewPr>
    <p:cSldViewPr snapToGrid="0" showGuides="1">
      <p:cViewPr>
        <p:scale>
          <a:sx n="148" d="100"/>
          <a:sy n="148" d="100"/>
        </p:scale>
        <p:origin x="-168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commentAuthors" Target="commentAuthors.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440C0-DD5D-4C8D-B482-823171746BC1}" type="doc">
      <dgm:prSet loTypeId="urn:microsoft.com/office/officeart/2005/8/layout/hChevron3" loCatId="process" qsTypeId="urn:microsoft.com/office/officeart/2005/8/quickstyle/3d5" qsCatId="3D" csTypeId="urn:microsoft.com/office/officeart/2005/8/colors/accent0_3" csCatId="mainScheme" phldr="1"/>
      <dgm:spPr>
        <a:scene3d>
          <a:camera prst="isometricOffAxis2Left" zoom="95000">
            <a:rot lat="1200000" lon="1200000" rev="0"/>
          </a:camera>
          <a:lightRig rig="flat" dir="t"/>
        </a:scene3d>
      </dgm:spPr>
    </dgm:pt>
    <dgm:pt modelId="{724E659A-855D-4AA7-9EF5-02A3C8134B08}">
      <dgm:prSet phldrT="[Text]" custT="1"/>
      <dgm:spPr>
        <a:solidFill>
          <a:schemeClr val="accent2"/>
        </a:solidFill>
      </dgm:spPr>
      <dgm:t>
        <a:bodyPr/>
        <a:lstStyle/>
        <a:p>
          <a:r>
            <a:rPr lang="en-US" sz="1600" b="1" dirty="0" smtClean="0"/>
            <a:t>First Published Working Draft</a:t>
          </a:r>
          <a:endParaRPr lang="en-US" sz="1600" b="1" dirty="0"/>
        </a:p>
      </dgm:t>
    </dgm:pt>
    <dgm:pt modelId="{63C83A73-E4AC-4554-8DB3-3E52F5AFC9E4}" type="parTrans" cxnId="{CED0FD59-FF8D-4DA4-B7BB-779B7E7E9FB3}">
      <dgm:prSet/>
      <dgm:spPr/>
      <dgm:t>
        <a:bodyPr/>
        <a:lstStyle/>
        <a:p>
          <a:endParaRPr lang="en-US" sz="2000" b="1"/>
        </a:p>
      </dgm:t>
    </dgm:pt>
    <dgm:pt modelId="{44D5F99F-1ADC-4549-9F28-7EF2664A4BB5}" type="sibTrans" cxnId="{CED0FD59-FF8D-4DA4-B7BB-779B7E7E9FB3}">
      <dgm:prSet/>
      <dgm:spPr/>
      <dgm:t>
        <a:bodyPr/>
        <a:lstStyle/>
        <a:p>
          <a:endParaRPr lang="en-US" sz="2000" b="1"/>
        </a:p>
      </dgm:t>
    </dgm:pt>
    <dgm:pt modelId="{2864B5D2-6D35-4FD1-BE78-AEB77396CE8D}">
      <dgm:prSet phldrT="[Text]" custT="1"/>
      <dgm:spPr>
        <a:solidFill>
          <a:schemeClr val="tx2"/>
        </a:solidFill>
      </dgm:spPr>
      <dgm:t>
        <a:bodyPr/>
        <a:lstStyle/>
        <a:p>
          <a:r>
            <a:rPr lang="en-US" sz="2000" b="1" dirty="0" smtClean="0"/>
            <a:t>Last Call</a:t>
          </a:r>
          <a:endParaRPr lang="en-US" sz="2000" b="1" dirty="0"/>
        </a:p>
      </dgm:t>
    </dgm:pt>
    <dgm:pt modelId="{89E2A8A5-CFC3-43E5-9A2C-6C5B9620DA5D}" type="parTrans" cxnId="{49D52DDB-6734-4837-B943-32B9D66A84FB}">
      <dgm:prSet/>
      <dgm:spPr/>
      <dgm:t>
        <a:bodyPr/>
        <a:lstStyle/>
        <a:p>
          <a:endParaRPr lang="en-US" sz="2000" b="1"/>
        </a:p>
      </dgm:t>
    </dgm:pt>
    <dgm:pt modelId="{B74CF23A-4D4E-4E6A-A596-57FA96910DCE}" type="sibTrans" cxnId="{49D52DDB-6734-4837-B943-32B9D66A84FB}">
      <dgm:prSet/>
      <dgm:spPr/>
      <dgm:t>
        <a:bodyPr/>
        <a:lstStyle/>
        <a:p>
          <a:endParaRPr lang="en-US" sz="2000" b="1"/>
        </a:p>
      </dgm:t>
    </dgm:pt>
    <dgm:pt modelId="{65AA4F08-FBB1-40C0-B61A-4612643787A4}">
      <dgm:prSet phldrT="[Text]" custT="1"/>
      <dgm:spPr>
        <a:solidFill>
          <a:schemeClr val="tx2">
            <a:lumMod val="60000"/>
            <a:lumOff val="40000"/>
          </a:schemeClr>
        </a:solidFill>
      </dgm:spPr>
      <dgm:t>
        <a:bodyPr/>
        <a:lstStyle/>
        <a:p>
          <a:r>
            <a:rPr lang="en-US" sz="1400" b="1" dirty="0" smtClean="0"/>
            <a:t>Candidate Recommendation</a:t>
          </a:r>
          <a:endParaRPr lang="en-US" sz="1400" b="1" dirty="0"/>
        </a:p>
      </dgm:t>
    </dgm:pt>
    <dgm:pt modelId="{3C295320-FB44-4E80-A3DC-8EECAA6D4F07}" type="parTrans" cxnId="{F41353F4-FA67-41EE-BC8F-112E2C249A17}">
      <dgm:prSet/>
      <dgm:spPr/>
      <dgm:t>
        <a:bodyPr/>
        <a:lstStyle/>
        <a:p>
          <a:endParaRPr lang="en-US" sz="2000" b="1"/>
        </a:p>
      </dgm:t>
    </dgm:pt>
    <dgm:pt modelId="{F85B18B0-4ADD-4D41-ACAD-EEFF6911081E}" type="sibTrans" cxnId="{F41353F4-FA67-41EE-BC8F-112E2C249A17}">
      <dgm:prSet/>
      <dgm:spPr/>
      <dgm:t>
        <a:bodyPr/>
        <a:lstStyle/>
        <a:p>
          <a:endParaRPr lang="en-US" sz="2000" b="1"/>
        </a:p>
      </dgm:t>
    </dgm:pt>
    <dgm:pt modelId="{932F1276-0A3F-4C4B-9625-6ABE3F2765D8}">
      <dgm:prSet phldrT="[Text]" custT="1"/>
      <dgm:spPr>
        <a:solidFill>
          <a:schemeClr val="accent4">
            <a:lumMod val="75000"/>
          </a:schemeClr>
        </a:solidFill>
      </dgm:spPr>
      <dgm:t>
        <a:bodyPr/>
        <a:lstStyle/>
        <a:p>
          <a:r>
            <a:rPr lang="en-US" sz="1800" b="1" dirty="0" smtClean="0"/>
            <a:t>Working Draft</a:t>
          </a:r>
          <a:endParaRPr lang="en-US" sz="1800" b="1" dirty="0"/>
        </a:p>
      </dgm:t>
    </dgm:pt>
    <dgm:pt modelId="{EB804681-C304-4257-91F0-6114DA19FA13}" type="parTrans" cxnId="{F5536AB7-A68D-493A-96AC-46F7EFD3784D}">
      <dgm:prSet/>
      <dgm:spPr/>
      <dgm:t>
        <a:bodyPr/>
        <a:lstStyle/>
        <a:p>
          <a:endParaRPr lang="en-US" sz="2000" b="1"/>
        </a:p>
      </dgm:t>
    </dgm:pt>
    <dgm:pt modelId="{1CC1B41F-04D5-4016-A5FD-1486E4B85AAA}" type="sibTrans" cxnId="{F5536AB7-A68D-493A-96AC-46F7EFD3784D}">
      <dgm:prSet/>
      <dgm:spPr/>
      <dgm:t>
        <a:bodyPr/>
        <a:lstStyle/>
        <a:p>
          <a:endParaRPr lang="en-US" sz="2000" b="1"/>
        </a:p>
      </dgm:t>
    </dgm:pt>
    <dgm:pt modelId="{873045C3-8416-4438-9BB5-EF6AB0C30690}">
      <dgm:prSet phldrT="[Text]" custT="1"/>
      <dgm:spPr>
        <a:solidFill>
          <a:schemeClr val="accent1"/>
        </a:solidFill>
        <a:sp3d extrusionH="381000" contourW="38100" prstMaterial="matte">
          <a:contourClr>
            <a:schemeClr val="lt1"/>
          </a:contourClr>
        </a:sp3d>
      </dgm:spPr>
      <dgm:t>
        <a:bodyPr lIns="137160" rIns="0"/>
        <a:lstStyle/>
        <a:p>
          <a:r>
            <a:rPr lang="en-US" sz="1400" b="1" spc="-50" baseline="0" dirty="0" smtClean="0"/>
            <a:t>Recommendation</a:t>
          </a:r>
          <a:endParaRPr lang="en-US" sz="1400" b="1" spc="-50" baseline="0" dirty="0"/>
        </a:p>
      </dgm:t>
    </dgm:pt>
    <dgm:pt modelId="{7B923BB9-4516-4668-B45C-74F0C72D42A2}" type="parTrans" cxnId="{54F1D952-FD15-4859-B44F-6E282530F402}">
      <dgm:prSet/>
      <dgm:spPr/>
      <dgm:t>
        <a:bodyPr/>
        <a:lstStyle/>
        <a:p>
          <a:endParaRPr lang="en-US" sz="2000" b="1"/>
        </a:p>
      </dgm:t>
    </dgm:pt>
    <dgm:pt modelId="{DA2AA6E0-CFBF-4391-976C-5EE82A903A9D}" type="sibTrans" cxnId="{54F1D952-FD15-4859-B44F-6E282530F402}">
      <dgm:prSet/>
      <dgm:spPr/>
      <dgm:t>
        <a:bodyPr/>
        <a:lstStyle/>
        <a:p>
          <a:endParaRPr lang="en-US" sz="2000" b="1"/>
        </a:p>
      </dgm:t>
    </dgm:pt>
    <dgm:pt modelId="{25137CDC-900E-4AB4-89A7-F99269BCB38E}" type="pres">
      <dgm:prSet presAssocID="{B95440C0-DD5D-4C8D-B482-823171746BC1}" presName="Name0" presStyleCnt="0">
        <dgm:presLayoutVars>
          <dgm:dir/>
          <dgm:resizeHandles val="exact"/>
        </dgm:presLayoutVars>
      </dgm:prSet>
      <dgm:spPr/>
    </dgm:pt>
    <dgm:pt modelId="{58C721CD-CBE5-4AE7-9895-DFD7DD964138}" type="pres">
      <dgm:prSet presAssocID="{724E659A-855D-4AA7-9EF5-02A3C8134B08}" presName="parTxOnly" presStyleLbl="node1" presStyleIdx="0" presStyleCnt="5">
        <dgm:presLayoutVars>
          <dgm:bulletEnabled val="1"/>
        </dgm:presLayoutVars>
      </dgm:prSet>
      <dgm:spPr/>
      <dgm:t>
        <a:bodyPr/>
        <a:lstStyle/>
        <a:p>
          <a:endParaRPr lang="en-US"/>
        </a:p>
      </dgm:t>
    </dgm:pt>
    <dgm:pt modelId="{2E5E0EBE-A06B-4717-BF74-0F8311F91F56}" type="pres">
      <dgm:prSet presAssocID="{44D5F99F-1ADC-4549-9F28-7EF2664A4BB5}" presName="parSpace" presStyleCnt="0"/>
      <dgm:spPr/>
    </dgm:pt>
    <dgm:pt modelId="{E7438779-95F3-41EA-BBDB-0046BBC202DD}" type="pres">
      <dgm:prSet presAssocID="{932F1276-0A3F-4C4B-9625-6ABE3F2765D8}" presName="parTxOnly" presStyleLbl="node1" presStyleIdx="1" presStyleCnt="5">
        <dgm:presLayoutVars>
          <dgm:bulletEnabled val="1"/>
        </dgm:presLayoutVars>
      </dgm:prSet>
      <dgm:spPr/>
      <dgm:t>
        <a:bodyPr/>
        <a:lstStyle/>
        <a:p>
          <a:endParaRPr lang="en-US"/>
        </a:p>
      </dgm:t>
    </dgm:pt>
    <dgm:pt modelId="{6BB59A09-5136-4679-B04F-F7B2B7C7AF29}" type="pres">
      <dgm:prSet presAssocID="{1CC1B41F-04D5-4016-A5FD-1486E4B85AAA}" presName="parSpace" presStyleCnt="0"/>
      <dgm:spPr/>
    </dgm:pt>
    <dgm:pt modelId="{0E664A1B-A2D9-4EBA-8420-8FEA36DE7D0F}" type="pres">
      <dgm:prSet presAssocID="{2864B5D2-6D35-4FD1-BE78-AEB77396CE8D}" presName="parTxOnly" presStyleLbl="node1" presStyleIdx="2" presStyleCnt="5">
        <dgm:presLayoutVars>
          <dgm:bulletEnabled val="1"/>
        </dgm:presLayoutVars>
      </dgm:prSet>
      <dgm:spPr/>
      <dgm:t>
        <a:bodyPr/>
        <a:lstStyle/>
        <a:p>
          <a:endParaRPr lang="en-US"/>
        </a:p>
      </dgm:t>
    </dgm:pt>
    <dgm:pt modelId="{4AF41A8F-09A9-4720-AF23-CD93610CC868}" type="pres">
      <dgm:prSet presAssocID="{B74CF23A-4D4E-4E6A-A596-57FA96910DCE}" presName="parSpace" presStyleCnt="0"/>
      <dgm:spPr/>
    </dgm:pt>
    <dgm:pt modelId="{92CB64F5-10B4-4B2A-A13B-8015A492F36C}" type="pres">
      <dgm:prSet presAssocID="{65AA4F08-FBB1-40C0-B61A-4612643787A4}" presName="parTxOnly" presStyleLbl="node1" presStyleIdx="3" presStyleCnt="5">
        <dgm:presLayoutVars>
          <dgm:bulletEnabled val="1"/>
        </dgm:presLayoutVars>
      </dgm:prSet>
      <dgm:spPr/>
      <dgm:t>
        <a:bodyPr/>
        <a:lstStyle/>
        <a:p>
          <a:endParaRPr lang="en-US"/>
        </a:p>
      </dgm:t>
    </dgm:pt>
    <dgm:pt modelId="{243916D5-9616-4536-9538-7476C4D902E6}" type="pres">
      <dgm:prSet presAssocID="{F85B18B0-4ADD-4D41-ACAD-EEFF6911081E}" presName="parSpace" presStyleCnt="0"/>
      <dgm:spPr/>
    </dgm:pt>
    <dgm:pt modelId="{C431D966-A2F9-4DF3-976E-51B43252A23A}" type="pres">
      <dgm:prSet presAssocID="{873045C3-8416-4438-9BB5-EF6AB0C30690}" presName="parTxOnly" presStyleLbl="node1" presStyleIdx="4" presStyleCnt="5">
        <dgm:presLayoutVars>
          <dgm:bulletEnabled val="1"/>
        </dgm:presLayoutVars>
      </dgm:prSet>
      <dgm:spPr/>
      <dgm:t>
        <a:bodyPr/>
        <a:lstStyle/>
        <a:p>
          <a:endParaRPr lang="en-US"/>
        </a:p>
      </dgm:t>
    </dgm:pt>
  </dgm:ptLst>
  <dgm:cxnLst>
    <dgm:cxn modelId="{423485FA-9775-4F71-BB46-36FDED6D520E}" type="presOf" srcId="{873045C3-8416-4438-9BB5-EF6AB0C30690}" destId="{C431D966-A2F9-4DF3-976E-51B43252A23A}" srcOrd="0" destOrd="0" presId="urn:microsoft.com/office/officeart/2005/8/layout/hChevron3"/>
    <dgm:cxn modelId="{F41353F4-FA67-41EE-BC8F-112E2C249A17}" srcId="{B95440C0-DD5D-4C8D-B482-823171746BC1}" destId="{65AA4F08-FBB1-40C0-B61A-4612643787A4}" srcOrd="3" destOrd="0" parTransId="{3C295320-FB44-4E80-A3DC-8EECAA6D4F07}" sibTransId="{F85B18B0-4ADD-4D41-ACAD-EEFF6911081E}"/>
    <dgm:cxn modelId="{49D52DDB-6734-4837-B943-32B9D66A84FB}" srcId="{B95440C0-DD5D-4C8D-B482-823171746BC1}" destId="{2864B5D2-6D35-4FD1-BE78-AEB77396CE8D}" srcOrd="2" destOrd="0" parTransId="{89E2A8A5-CFC3-43E5-9A2C-6C5B9620DA5D}" sibTransId="{B74CF23A-4D4E-4E6A-A596-57FA96910DCE}"/>
    <dgm:cxn modelId="{CED0FD59-FF8D-4DA4-B7BB-779B7E7E9FB3}" srcId="{B95440C0-DD5D-4C8D-B482-823171746BC1}" destId="{724E659A-855D-4AA7-9EF5-02A3C8134B08}" srcOrd="0" destOrd="0" parTransId="{63C83A73-E4AC-4554-8DB3-3E52F5AFC9E4}" sibTransId="{44D5F99F-1ADC-4549-9F28-7EF2664A4BB5}"/>
    <dgm:cxn modelId="{18F1FEE4-1D8C-48B5-90E9-284BA320232F}" type="presOf" srcId="{724E659A-855D-4AA7-9EF5-02A3C8134B08}" destId="{58C721CD-CBE5-4AE7-9895-DFD7DD964138}" srcOrd="0" destOrd="0" presId="urn:microsoft.com/office/officeart/2005/8/layout/hChevron3"/>
    <dgm:cxn modelId="{F5536AB7-A68D-493A-96AC-46F7EFD3784D}" srcId="{B95440C0-DD5D-4C8D-B482-823171746BC1}" destId="{932F1276-0A3F-4C4B-9625-6ABE3F2765D8}" srcOrd="1" destOrd="0" parTransId="{EB804681-C304-4257-91F0-6114DA19FA13}" sibTransId="{1CC1B41F-04D5-4016-A5FD-1486E4B85AAA}"/>
    <dgm:cxn modelId="{159F1067-925E-4DCE-A08C-98091AE68629}" type="presOf" srcId="{2864B5D2-6D35-4FD1-BE78-AEB77396CE8D}" destId="{0E664A1B-A2D9-4EBA-8420-8FEA36DE7D0F}" srcOrd="0" destOrd="0" presId="urn:microsoft.com/office/officeart/2005/8/layout/hChevron3"/>
    <dgm:cxn modelId="{EE73DE69-FBBE-4B7D-A219-54E797F1A339}" type="presOf" srcId="{B95440C0-DD5D-4C8D-B482-823171746BC1}" destId="{25137CDC-900E-4AB4-89A7-F99269BCB38E}" srcOrd="0" destOrd="0" presId="urn:microsoft.com/office/officeart/2005/8/layout/hChevron3"/>
    <dgm:cxn modelId="{54F1D952-FD15-4859-B44F-6E282530F402}" srcId="{B95440C0-DD5D-4C8D-B482-823171746BC1}" destId="{873045C3-8416-4438-9BB5-EF6AB0C30690}" srcOrd="4" destOrd="0" parTransId="{7B923BB9-4516-4668-B45C-74F0C72D42A2}" sibTransId="{DA2AA6E0-CFBF-4391-976C-5EE82A903A9D}"/>
    <dgm:cxn modelId="{32DA8CB8-B1EE-4B8B-968A-B3EE05A1783B}" type="presOf" srcId="{65AA4F08-FBB1-40C0-B61A-4612643787A4}" destId="{92CB64F5-10B4-4B2A-A13B-8015A492F36C}" srcOrd="0" destOrd="0" presId="urn:microsoft.com/office/officeart/2005/8/layout/hChevron3"/>
    <dgm:cxn modelId="{0C70B5DC-6675-4702-9A26-57DB672ACA76}" type="presOf" srcId="{932F1276-0A3F-4C4B-9625-6ABE3F2765D8}" destId="{E7438779-95F3-41EA-BBDB-0046BBC202DD}" srcOrd="0" destOrd="0" presId="urn:microsoft.com/office/officeart/2005/8/layout/hChevron3"/>
    <dgm:cxn modelId="{B70D2C88-6C7A-4AA6-AED0-78CE4AB2DD3B}" type="presParOf" srcId="{25137CDC-900E-4AB4-89A7-F99269BCB38E}" destId="{58C721CD-CBE5-4AE7-9895-DFD7DD964138}" srcOrd="0" destOrd="0" presId="urn:microsoft.com/office/officeart/2005/8/layout/hChevron3"/>
    <dgm:cxn modelId="{1E7D69C2-8DD4-415B-9A79-ECBEC5DA076F}" type="presParOf" srcId="{25137CDC-900E-4AB4-89A7-F99269BCB38E}" destId="{2E5E0EBE-A06B-4717-BF74-0F8311F91F56}" srcOrd="1" destOrd="0" presId="urn:microsoft.com/office/officeart/2005/8/layout/hChevron3"/>
    <dgm:cxn modelId="{87D3A9DD-5BDF-480B-A51B-0EC89220375B}" type="presParOf" srcId="{25137CDC-900E-4AB4-89A7-F99269BCB38E}" destId="{E7438779-95F3-41EA-BBDB-0046BBC202DD}" srcOrd="2" destOrd="0" presId="urn:microsoft.com/office/officeart/2005/8/layout/hChevron3"/>
    <dgm:cxn modelId="{B934E077-A1C8-4384-9984-83E6D4B8D6C6}" type="presParOf" srcId="{25137CDC-900E-4AB4-89A7-F99269BCB38E}" destId="{6BB59A09-5136-4679-B04F-F7B2B7C7AF29}" srcOrd="3" destOrd="0" presId="urn:microsoft.com/office/officeart/2005/8/layout/hChevron3"/>
    <dgm:cxn modelId="{CCE38276-0B08-4EAA-A213-9D20992B72EB}" type="presParOf" srcId="{25137CDC-900E-4AB4-89A7-F99269BCB38E}" destId="{0E664A1B-A2D9-4EBA-8420-8FEA36DE7D0F}" srcOrd="4" destOrd="0" presId="urn:microsoft.com/office/officeart/2005/8/layout/hChevron3"/>
    <dgm:cxn modelId="{5A036860-3EA6-4E17-92B0-B4C60F51FF69}" type="presParOf" srcId="{25137CDC-900E-4AB4-89A7-F99269BCB38E}" destId="{4AF41A8F-09A9-4720-AF23-CD93610CC868}" srcOrd="5" destOrd="0" presId="urn:microsoft.com/office/officeart/2005/8/layout/hChevron3"/>
    <dgm:cxn modelId="{27ACA783-1AF4-4631-BD7E-837134DBF402}" type="presParOf" srcId="{25137CDC-900E-4AB4-89A7-F99269BCB38E}" destId="{92CB64F5-10B4-4B2A-A13B-8015A492F36C}" srcOrd="6" destOrd="0" presId="urn:microsoft.com/office/officeart/2005/8/layout/hChevron3"/>
    <dgm:cxn modelId="{C3F17DE5-D894-4257-A049-36FD2830F89A}" type="presParOf" srcId="{25137CDC-900E-4AB4-89A7-F99269BCB38E}" destId="{243916D5-9616-4536-9538-7476C4D902E6}" srcOrd="7" destOrd="0" presId="urn:microsoft.com/office/officeart/2005/8/layout/hChevron3"/>
    <dgm:cxn modelId="{3EC143CB-488D-472E-A4D8-A6B34498909B}" type="presParOf" srcId="{25137CDC-900E-4AB4-89A7-F99269BCB38E}" destId="{C431D966-A2F9-4DF3-976E-51B43252A23A}"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721CD-CBE5-4AE7-9895-DFD7DD964138}">
      <dsp:nvSpPr>
        <dsp:cNvPr id="0" name=""/>
        <dsp:cNvSpPr/>
      </dsp:nvSpPr>
      <dsp:spPr>
        <a:xfrm>
          <a:off x="1371" y="1031327"/>
          <a:ext cx="2675293" cy="1070117"/>
        </a:xfrm>
        <a:prstGeom prst="homePlate">
          <a:avLst/>
        </a:prstGeom>
        <a:solidFill>
          <a:schemeClr val="accent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b="1" kern="1200" dirty="0" smtClean="0"/>
            <a:t>First Published Working Draft</a:t>
          </a:r>
          <a:endParaRPr lang="en-US" sz="1600" b="1" kern="1200" dirty="0"/>
        </a:p>
      </dsp:txBody>
      <dsp:txXfrm>
        <a:off x="1371" y="1031327"/>
        <a:ext cx="2407764" cy="1070117"/>
      </dsp:txXfrm>
    </dsp:sp>
    <dsp:sp modelId="{E7438779-95F3-41EA-BBDB-0046BBC202DD}">
      <dsp:nvSpPr>
        <dsp:cNvPr id="0" name=""/>
        <dsp:cNvSpPr/>
      </dsp:nvSpPr>
      <dsp:spPr>
        <a:xfrm>
          <a:off x="2141606" y="1031327"/>
          <a:ext cx="2675293" cy="1070117"/>
        </a:xfrm>
        <a:prstGeom prst="chevron">
          <a:avLst/>
        </a:prstGeom>
        <a:solidFill>
          <a:schemeClr val="accent4">
            <a:lumMod val="75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Working Draft</a:t>
          </a:r>
          <a:endParaRPr lang="en-US" sz="1800" b="1" kern="1200" dirty="0"/>
        </a:p>
      </dsp:txBody>
      <dsp:txXfrm>
        <a:off x="2676665" y="1031327"/>
        <a:ext cx="1605176" cy="1070117"/>
      </dsp:txXfrm>
    </dsp:sp>
    <dsp:sp modelId="{0E664A1B-A2D9-4EBA-8420-8FEA36DE7D0F}">
      <dsp:nvSpPr>
        <dsp:cNvPr id="0" name=""/>
        <dsp:cNvSpPr/>
      </dsp:nvSpPr>
      <dsp:spPr>
        <a:xfrm>
          <a:off x="4281841" y="1031327"/>
          <a:ext cx="2675293" cy="1070117"/>
        </a:xfrm>
        <a:prstGeom prst="chevron">
          <a:avLst/>
        </a:prstGeom>
        <a:solidFill>
          <a:schemeClr val="tx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b="1" kern="1200" dirty="0" smtClean="0"/>
            <a:t>Last Call</a:t>
          </a:r>
          <a:endParaRPr lang="en-US" sz="2000" b="1" kern="1200" dirty="0"/>
        </a:p>
      </dsp:txBody>
      <dsp:txXfrm>
        <a:off x="4816900" y="1031327"/>
        <a:ext cx="1605176" cy="1070117"/>
      </dsp:txXfrm>
    </dsp:sp>
    <dsp:sp modelId="{92CB64F5-10B4-4B2A-A13B-8015A492F36C}">
      <dsp:nvSpPr>
        <dsp:cNvPr id="0" name=""/>
        <dsp:cNvSpPr/>
      </dsp:nvSpPr>
      <dsp:spPr>
        <a:xfrm>
          <a:off x="6422076" y="1031327"/>
          <a:ext cx="2675293" cy="1070117"/>
        </a:xfrm>
        <a:prstGeom prst="chevron">
          <a:avLst/>
        </a:prstGeom>
        <a:solidFill>
          <a:schemeClr val="tx2">
            <a:lumMod val="60000"/>
            <a:lumOff val="40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1" kern="1200" dirty="0" smtClean="0"/>
            <a:t>Candidate Recommendation</a:t>
          </a:r>
          <a:endParaRPr lang="en-US" sz="1400" b="1" kern="1200" dirty="0"/>
        </a:p>
      </dsp:txBody>
      <dsp:txXfrm>
        <a:off x="6957135" y="1031327"/>
        <a:ext cx="1605176" cy="1070117"/>
      </dsp:txXfrm>
    </dsp:sp>
    <dsp:sp modelId="{C431D966-A2F9-4DF3-976E-51B43252A23A}">
      <dsp:nvSpPr>
        <dsp:cNvPr id="0" name=""/>
        <dsp:cNvSpPr/>
      </dsp:nvSpPr>
      <dsp:spPr>
        <a:xfrm>
          <a:off x="8562310" y="1031327"/>
          <a:ext cx="2675293" cy="1070117"/>
        </a:xfrm>
        <a:prstGeom prst="chevron">
          <a:avLst/>
        </a:prstGeom>
        <a:solidFill>
          <a:schemeClr val="accent1"/>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7160" tIns="37338" rIns="0" bIns="37338" numCol="1" spcCol="1270" anchor="ctr" anchorCtr="0">
          <a:noAutofit/>
        </a:bodyPr>
        <a:lstStyle/>
        <a:p>
          <a:pPr lvl="0" algn="ctr" defTabSz="622300">
            <a:lnSpc>
              <a:spcPct val="90000"/>
            </a:lnSpc>
            <a:spcBef>
              <a:spcPct val="0"/>
            </a:spcBef>
            <a:spcAft>
              <a:spcPct val="35000"/>
            </a:spcAft>
          </a:pPr>
          <a:r>
            <a:rPr lang="en-US" sz="1400" b="1" kern="1200" spc="-50" baseline="0" dirty="0" smtClean="0"/>
            <a:t>Recommendation</a:t>
          </a:r>
          <a:endParaRPr lang="en-US" sz="1400" b="1" kern="1200" spc="-50" baseline="0" dirty="0"/>
        </a:p>
      </dsp:txBody>
      <dsp:txXfrm>
        <a:off x="9097369" y="1031327"/>
        <a:ext cx="1605176" cy="10701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TechEd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1/11/12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TechEd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1/11/12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www.sableverity.com/wp-content/uploads/2009/12/Im-just-a-bill.jp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flickr.com/photos/igb/5409072809/" TargetMode="External"/><Relationship Id="rId4" Type="http://schemas.openxmlformats.org/officeDocument/2006/relationships/hyperlink" Target="http://www.flickr.com/photos/cvander/5569384441/" TargetMode="External"/><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www.flickr.com/photos/tonynetone/2688212829/"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www.flickr.com/photos/psd/3641609001/"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www.flickr.com/photos/paalia/2806711443/"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peachpit.com/store/product.aspx?isbn=0321687299" TargetMode="External"/><Relationship Id="rId4" Type="http://schemas.openxmlformats.org/officeDocument/2006/relationships/hyperlink" Target="http://oreilly.com/catalog/9780596806033" TargetMode="External"/><Relationship Id="rId5" Type="http://schemas.openxmlformats.org/officeDocument/2006/relationships/hyperlink" Target="http://www.speaking-in-styles.com/index.php/the-book/css3-visual-quickstart-guide/" TargetMode="External"/><Relationship Id="rId6" Type="http://schemas.openxmlformats.org/officeDocument/2006/relationships/hyperlink" Target="http://oreilly.com/catalog/9780596517748/" TargetMode="External"/><Relationship Id="rId7" Type="http://schemas.openxmlformats.org/officeDocument/2006/relationships/hyperlink" Target="http://oreilly.com/catalog/9781593272821/" TargetMode="External"/><Relationship Id="rId8" Type="http://schemas.openxmlformats.org/officeDocument/2006/relationships/hyperlink" Target="http://www.manning.com/bibeault2/" TargetMode="External"/><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www.flickr.com/photos/studholme/4800906130/"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www.flickr.com/photos/mindaugasdanys/3766009204/"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www.flickr.com/photos/daniello/42221330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 little about myself.</a:t>
            </a:r>
          </a:p>
          <a:p>
            <a:endParaRPr lang="en-US" dirty="0" smtClean="0"/>
          </a:p>
          <a:p>
            <a:r>
              <a:rPr lang="en-US" dirty="0" smtClean="0"/>
              <a:t>Image</a:t>
            </a:r>
            <a:r>
              <a:rPr lang="en-US" baseline="0" dirty="0" smtClean="0"/>
              <a:t> is owned by 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952937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I’ve said already today, HTML5 is a confusing term for a lot of people because its meaning is a moving target. Some narrowly define it to mean just the new markup and form elements. Others define it as whatever new technology they want to implement in their site. Other still use the term to mean everything new and interesting on the web, including old technologies not part of the official spec (Geolocation and SVG) and barely-implemented ideas that haven’t even reached draft status with the W3C (Notification API). So let’s arm ourselves with a more reasoned definition of HTML5 that we can use today, and in conversations with fellow developers, our co-workers and customers.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512057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definition of HTML5 that I like and which I think gels with how the W3C</a:t>
            </a:r>
            <a:r>
              <a:rPr lang="en-US" baseline="0" dirty="0" smtClean="0"/>
              <a:t> is thinking of HTML5</a:t>
            </a:r>
            <a:r>
              <a:rPr lang="en-US" dirty="0" smtClean="0"/>
              <a:t>:</a:t>
            </a:r>
            <a:r>
              <a:rPr lang="en-US" baseline="0" dirty="0" smtClean="0"/>
              <a:t> </a:t>
            </a:r>
            <a:r>
              <a:rPr lang="en-US" dirty="0" smtClean="0"/>
              <a:t>HTML plus CSS3 plus new</a:t>
            </a:r>
            <a:r>
              <a:rPr lang="en-US" baseline="0" dirty="0" smtClean="0"/>
              <a:t> JavaScript APIs = HTML5.</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best way to understand</a:t>
            </a:r>
            <a:r>
              <a:rPr lang="en-US" baseline="0" dirty="0" smtClean="0"/>
              <a:t> the term </a:t>
            </a:r>
            <a:r>
              <a:rPr lang="en-US" dirty="0" smtClean="0"/>
              <a:t>HTML5 is to look at it</a:t>
            </a:r>
            <a:r>
              <a:rPr lang="en-US" baseline="0" dirty="0" smtClean="0"/>
              <a:t> as an umbrella term that encompasses the HTML5 spec itself, many CSS3 Modules and a series of JavaScript APIs that enable rich and dynamic behavior in the browser. All told, there are over 100+ specs that encompass what many refer to as “HTML5,” I can’t even list everything on a single slide, much less talk about all of them today.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523293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I can give you some general</a:t>
            </a:r>
            <a:r>
              <a:rPr lang="en-US" baseline="0" dirty="0" smtClean="0"/>
              <a:t> categories that make up HTML5. </a:t>
            </a:r>
            <a:r>
              <a:rPr lang="en-US" dirty="0" smtClean="0"/>
              <a:t>Within this umbrella</a:t>
            </a:r>
            <a:r>
              <a:rPr lang="en-US" baseline="0" dirty="0" smtClean="0"/>
              <a:t> term exists a series of technology groupings defined by the W3C, each of which describes a several related specs. Keep in mind that this is the vision of HTML5, not a description of what is available for you today.</a:t>
            </a:r>
          </a:p>
          <a:p>
            <a:endParaRPr lang="en-US" baseline="0" dirty="0" smtClean="0"/>
          </a:p>
          <a:p>
            <a:r>
              <a:rPr lang="en-US" baseline="0" dirty="0" smtClean="0"/>
              <a:t>Performance – </a:t>
            </a:r>
            <a:r>
              <a:rPr lang="en-US" sz="900" b="0" i="0" kern="1200" dirty="0" smtClean="0">
                <a:solidFill>
                  <a:schemeClr val="tx1"/>
                </a:solidFill>
                <a:effectLst/>
                <a:latin typeface="Segoe UI" pitchFamily="34" charset="0"/>
                <a:ea typeface="+mn-ea"/>
                <a:cs typeface="+mn-cs"/>
              </a:rPr>
              <a:t>Faster and more dynamic web apps with </a:t>
            </a:r>
            <a:r>
              <a:rPr lang="en-US" sz="900" b="1" i="0" kern="1200" dirty="0" smtClean="0">
                <a:solidFill>
                  <a:schemeClr val="tx1"/>
                </a:solidFill>
                <a:effectLst/>
                <a:latin typeface="Segoe UI" pitchFamily="34" charset="0"/>
                <a:ea typeface="+mn-ea"/>
                <a:cs typeface="+mn-cs"/>
              </a:rPr>
              <a:t>Web Workers and XMLHttpRequest 2</a:t>
            </a:r>
            <a:r>
              <a:rPr lang="en-US" sz="900" b="0" i="0" kern="1200" dirty="0" smtClean="0">
                <a:solidFill>
                  <a:schemeClr val="tx1"/>
                </a:solidFill>
                <a:effectLst/>
                <a:latin typeface="Segoe UI" pitchFamily="34" charset="0"/>
                <a:ea typeface="+mn-ea"/>
                <a:cs typeface="+mn-cs"/>
              </a:rPr>
              <a:t>. </a:t>
            </a:r>
          </a:p>
          <a:p>
            <a:endParaRPr lang="en-US" baseline="0" dirty="0" smtClean="0"/>
          </a:p>
          <a:p>
            <a:r>
              <a:rPr lang="en-US" baseline="0" dirty="0" smtClean="0"/>
              <a:t>Semantics –</a:t>
            </a:r>
            <a:r>
              <a:rPr lang="en-US" sz="900" b="0" i="0" kern="1200" dirty="0" smtClean="0">
                <a:solidFill>
                  <a:schemeClr val="tx1"/>
                </a:solidFill>
                <a:effectLst/>
                <a:latin typeface="Segoe UI" pitchFamily="34" charset="0"/>
                <a:ea typeface="+mn-ea"/>
                <a:cs typeface="+mn-cs"/>
              </a:rPr>
              <a:t>A richer set of </a:t>
            </a:r>
            <a:r>
              <a:rPr lang="en-US" sz="900" b="1" i="0" kern="1200" dirty="0" smtClean="0">
                <a:solidFill>
                  <a:schemeClr val="tx1"/>
                </a:solidFill>
                <a:effectLst/>
                <a:latin typeface="Segoe UI" pitchFamily="34" charset="0"/>
                <a:ea typeface="+mn-ea"/>
                <a:cs typeface="+mn-cs"/>
              </a:rPr>
              <a:t>tags</a:t>
            </a:r>
            <a:r>
              <a:rPr lang="en-US" sz="900" b="0" i="0" kern="1200" dirty="0" smtClean="0">
                <a:solidFill>
                  <a:schemeClr val="tx1"/>
                </a:solidFill>
                <a:effectLst/>
                <a:latin typeface="Segoe UI" pitchFamily="34" charset="0"/>
                <a:ea typeface="+mn-ea"/>
                <a:cs typeface="+mn-cs"/>
              </a:rPr>
              <a:t>, along with RDFa, </a:t>
            </a:r>
            <a:r>
              <a:rPr lang="en-US" sz="900" b="1" i="0" kern="1200" dirty="0" smtClean="0">
                <a:solidFill>
                  <a:schemeClr val="tx1"/>
                </a:solidFill>
                <a:effectLst/>
                <a:latin typeface="Segoe UI" pitchFamily="34" charset="0"/>
                <a:ea typeface="+mn-ea"/>
                <a:cs typeface="+mn-cs"/>
              </a:rPr>
              <a:t>microdata</a:t>
            </a:r>
            <a:r>
              <a:rPr lang="en-US" sz="900" b="0" i="0" kern="1200" dirty="0" smtClean="0">
                <a:solidFill>
                  <a:schemeClr val="tx1"/>
                </a:solidFill>
                <a:effectLst/>
                <a:latin typeface="Segoe UI" pitchFamily="34" charset="0"/>
                <a:ea typeface="+mn-ea"/>
                <a:cs typeface="+mn-cs"/>
              </a:rPr>
              <a:t>, and microformats, are enabling a more useful, data driven web for both programs and your users.</a:t>
            </a:r>
          </a:p>
          <a:p>
            <a:endParaRPr lang="en-US" baseline="0" dirty="0" smtClean="0"/>
          </a:p>
          <a:p>
            <a:r>
              <a:rPr lang="en-US" baseline="0" dirty="0" smtClean="0"/>
              <a:t>Styling – </a:t>
            </a:r>
            <a:r>
              <a:rPr lang="en-US" sz="900" b="1" i="0" kern="1200" dirty="0" smtClean="0">
                <a:solidFill>
                  <a:schemeClr val="tx1"/>
                </a:solidFill>
                <a:effectLst/>
                <a:latin typeface="Segoe UI" pitchFamily="34" charset="0"/>
                <a:ea typeface="+mn-ea"/>
                <a:cs typeface="+mn-cs"/>
              </a:rPr>
              <a:t>CSS3</a:t>
            </a:r>
            <a:r>
              <a:rPr lang="en-US" sz="900" b="0" i="0" kern="1200" dirty="0" smtClean="0">
                <a:solidFill>
                  <a:schemeClr val="tx1"/>
                </a:solidFill>
                <a:effectLst/>
                <a:latin typeface="Segoe UI" pitchFamily="34" charset="0"/>
                <a:ea typeface="+mn-ea"/>
                <a:cs typeface="+mn-cs"/>
              </a:rPr>
              <a:t> for richer styling and effects.</a:t>
            </a:r>
            <a:r>
              <a:rPr lang="en-US" sz="900" b="0" i="0" kern="1200" baseline="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Web Open Font Format (WOFF) </a:t>
            </a:r>
            <a:r>
              <a:rPr lang="en-US" sz="900" b="0" i="0" kern="1200" dirty="0" smtClean="0">
                <a:solidFill>
                  <a:schemeClr val="tx1"/>
                </a:solidFill>
                <a:effectLst/>
                <a:latin typeface="Segoe UI" pitchFamily="34" charset="0"/>
                <a:ea typeface="+mn-ea"/>
                <a:cs typeface="+mn-cs"/>
              </a:rPr>
              <a:t>provides typographic flexibility and control far beyond anything the web has offered before.</a:t>
            </a:r>
            <a:endParaRPr lang="en-US" baseline="0" dirty="0" smtClean="0"/>
          </a:p>
          <a:p>
            <a:endParaRPr lang="en-US" baseline="0" dirty="0" smtClean="0"/>
          </a:p>
          <a:p>
            <a:r>
              <a:rPr lang="en-US" baseline="0" dirty="0" smtClean="0"/>
              <a:t>Multimedia – </a:t>
            </a:r>
            <a:r>
              <a:rPr lang="en-US" sz="900" b="1" i="0" kern="1200" dirty="0" smtClean="0">
                <a:solidFill>
                  <a:schemeClr val="tx1"/>
                </a:solidFill>
                <a:effectLst/>
                <a:latin typeface="Segoe UI" pitchFamily="34" charset="0"/>
                <a:ea typeface="+mn-ea"/>
                <a:cs typeface="+mn-cs"/>
              </a:rPr>
              <a:t>Audio</a:t>
            </a:r>
            <a:r>
              <a:rPr lang="en-US" sz="900" b="0" i="0" kern="1200" dirty="0" smtClean="0">
                <a:solidFill>
                  <a:schemeClr val="tx1"/>
                </a:solidFill>
                <a:effectLst/>
                <a:latin typeface="Segoe UI" pitchFamily="34" charset="0"/>
                <a:ea typeface="+mn-ea"/>
                <a:cs typeface="+mn-cs"/>
              </a:rPr>
              <a:t> and </a:t>
            </a:r>
            <a:r>
              <a:rPr lang="en-US" sz="900" b="1" i="0" kern="1200" dirty="0" smtClean="0">
                <a:solidFill>
                  <a:schemeClr val="tx1"/>
                </a:solidFill>
                <a:effectLst/>
                <a:latin typeface="Segoe UI" pitchFamily="34" charset="0"/>
                <a:ea typeface="+mn-ea"/>
                <a:cs typeface="+mn-cs"/>
              </a:rPr>
              <a:t>video</a:t>
            </a:r>
            <a:r>
              <a:rPr lang="en-US" sz="900" b="0" i="0" kern="1200" dirty="0" smtClean="0">
                <a:solidFill>
                  <a:schemeClr val="tx1"/>
                </a:solidFill>
                <a:effectLst/>
                <a:latin typeface="Segoe UI" pitchFamily="34" charset="0"/>
                <a:ea typeface="+mn-ea"/>
                <a:cs typeface="+mn-cs"/>
              </a:rPr>
              <a:t> are first class citizens in the HTML5 web.</a:t>
            </a:r>
          </a:p>
          <a:p>
            <a:endParaRPr lang="en-US" sz="900" b="0" i="0" kern="1200" baseline="0" dirty="0" smtClean="0">
              <a:solidFill>
                <a:schemeClr val="tx1"/>
              </a:solidFill>
              <a:effectLst/>
              <a:latin typeface="Segoe UI" pitchFamily="34" charset="0"/>
              <a:ea typeface="+mn-ea"/>
              <a:cs typeface="+mn-cs"/>
            </a:endParaRPr>
          </a:p>
          <a:p>
            <a:r>
              <a:rPr lang="en-US" baseline="0" dirty="0" smtClean="0"/>
              <a:t>3D Effects - </a:t>
            </a:r>
            <a:r>
              <a:rPr lang="en-US" sz="900" b="1" i="0" kern="1200" dirty="0" smtClean="0">
                <a:solidFill>
                  <a:schemeClr val="tx1"/>
                </a:solidFill>
                <a:effectLst/>
                <a:latin typeface="Segoe UI" pitchFamily="34" charset="0"/>
                <a:ea typeface="+mn-ea"/>
                <a:cs typeface="+mn-cs"/>
              </a:rPr>
              <a:t>SVG, Canvas, WebGL, and CSS3 </a:t>
            </a:r>
            <a:r>
              <a:rPr lang="en-US" sz="900" b="0" i="0" kern="1200" dirty="0" smtClean="0">
                <a:solidFill>
                  <a:schemeClr val="tx1"/>
                </a:solidFill>
                <a:effectLst/>
                <a:latin typeface="Segoe UI" pitchFamily="34" charset="0"/>
                <a:ea typeface="+mn-ea"/>
                <a:cs typeface="+mn-cs"/>
              </a:rPr>
              <a:t>effects</a:t>
            </a:r>
            <a:endParaRPr lang="en-US" baseline="0" dirty="0" smtClean="0"/>
          </a:p>
          <a:p>
            <a:endParaRPr lang="en-US" baseline="0" dirty="0" smtClean="0"/>
          </a:p>
          <a:p>
            <a:r>
              <a:rPr lang="en-US" baseline="0" dirty="0" smtClean="0"/>
              <a:t>Offline &amp; Storage – </a:t>
            </a:r>
            <a:r>
              <a:rPr lang="en-US" sz="900" b="0" i="0" kern="1200" dirty="0" smtClean="0">
                <a:solidFill>
                  <a:schemeClr val="tx1"/>
                </a:solidFill>
                <a:effectLst/>
                <a:latin typeface="Segoe UI" pitchFamily="34" charset="0"/>
                <a:ea typeface="+mn-ea"/>
                <a:cs typeface="+mn-cs"/>
              </a:rPr>
              <a:t>Web Apps start faster and work even if there is no internet connection, thanks to the HTML5 </a:t>
            </a:r>
            <a:r>
              <a:rPr lang="en-US" sz="900" b="1" i="0" kern="1200" dirty="0" smtClean="0">
                <a:solidFill>
                  <a:schemeClr val="tx1"/>
                </a:solidFill>
                <a:effectLst/>
                <a:latin typeface="Segoe UI" pitchFamily="34" charset="0"/>
                <a:ea typeface="+mn-ea"/>
                <a:cs typeface="+mn-cs"/>
              </a:rPr>
              <a:t>App Cache</a:t>
            </a:r>
            <a:r>
              <a:rPr lang="en-US" sz="900" b="0" i="0" kern="1200" dirty="0" smtClean="0">
                <a:solidFill>
                  <a:schemeClr val="tx1"/>
                </a:solidFill>
                <a:effectLst/>
                <a:latin typeface="Segoe UI" pitchFamily="34" charset="0"/>
                <a:ea typeface="+mn-ea"/>
                <a:cs typeface="+mn-cs"/>
              </a:rPr>
              <a:t>, as well as the </a:t>
            </a:r>
            <a:r>
              <a:rPr lang="en-US" sz="900" b="1" i="0" kern="1200" dirty="0" smtClean="0">
                <a:solidFill>
                  <a:schemeClr val="tx1"/>
                </a:solidFill>
                <a:effectLst/>
                <a:latin typeface="Segoe UI" pitchFamily="34" charset="0"/>
                <a:ea typeface="+mn-ea"/>
                <a:cs typeface="+mn-cs"/>
              </a:rPr>
              <a:t>Local Storage</a:t>
            </a:r>
            <a:r>
              <a:rPr lang="en-US" sz="900" b="0" i="0" kern="120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Indexed DB</a:t>
            </a:r>
            <a:r>
              <a:rPr lang="en-US" sz="900" b="0" i="0" kern="1200" dirty="0" smtClean="0">
                <a:solidFill>
                  <a:schemeClr val="tx1"/>
                </a:solidFill>
                <a:effectLst/>
                <a:latin typeface="Segoe UI" pitchFamily="34" charset="0"/>
                <a:ea typeface="+mn-ea"/>
                <a:cs typeface="+mn-cs"/>
              </a:rPr>
              <a:t>, and the </a:t>
            </a:r>
            <a:r>
              <a:rPr lang="en-US" sz="900" b="1" i="0" kern="1200" dirty="0" smtClean="0">
                <a:solidFill>
                  <a:schemeClr val="tx1"/>
                </a:solidFill>
                <a:effectLst/>
                <a:latin typeface="Segoe UI" pitchFamily="34" charset="0"/>
                <a:ea typeface="+mn-ea"/>
                <a:cs typeface="+mn-cs"/>
              </a:rPr>
              <a:t>File API</a:t>
            </a:r>
            <a:r>
              <a:rPr lang="en-US" sz="900" b="0" i="0" kern="1200" dirty="0" smtClean="0">
                <a:solidFill>
                  <a:schemeClr val="tx1"/>
                </a:solidFill>
                <a:effectLst/>
                <a:latin typeface="Segoe UI" pitchFamily="34" charset="0"/>
                <a:ea typeface="+mn-ea"/>
                <a:cs typeface="+mn-cs"/>
              </a:rPr>
              <a:t> specifications.</a:t>
            </a:r>
            <a:endParaRPr lang="en-US" baseline="0" dirty="0" smtClean="0"/>
          </a:p>
          <a:p>
            <a:endParaRPr lang="en-US" baseline="0" dirty="0" smtClean="0"/>
          </a:p>
          <a:p>
            <a:r>
              <a:rPr lang="en-US" baseline="0" dirty="0" smtClean="0"/>
              <a:t>Connectivity –</a:t>
            </a:r>
            <a:r>
              <a:rPr lang="en-US" sz="900" b="1" i="0" kern="1200" dirty="0" smtClean="0">
                <a:solidFill>
                  <a:schemeClr val="tx1"/>
                </a:solidFill>
                <a:effectLst/>
                <a:latin typeface="Segoe UI" pitchFamily="34" charset="0"/>
                <a:ea typeface="+mn-ea"/>
                <a:cs typeface="+mn-cs"/>
              </a:rPr>
              <a:t>Web Sockets </a:t>
            </a:r>
            <a:r>
              <a:rPr lang="en-US" sz="900" b="0" i="0" kern="1200" dirty="0" smtClean="0">
                <a:solidFill>
                  <a:schemeClr val="tx1"/>
                </a:solidFill>
                <a:effectLst/>
                <a:latin typeface="Segoe UI" pitchFamily="34" charset="0"/>
                <a:ea typeface="+mn-ea"/>
                <a:cs typeface="+mn-cs"/>
              </a:rPr>
              <a:t>for real-time connections and </a:t>
            </a:r>
            <a:r>
              <a:rPr lang="en-US" sz="900" b="1" i="0" kern="1200" dirty="0" smtClean="0">
                <a:solidFill>
                  <a:schemeClr val="tx1"/>
                </a:solidFill>
                <a:effectLst/>
                <a:latin typeface="Segoe UI" pitchFamily="34" charset="0"/>
                <a:ea typeface="+mn-ea"/>
                <a:cs typeface="+mn-cs"/>
              </a:rPr>
              <a:t>Server-Sent Events </a:t>
            </a:r>
            <a:r>
              <a:rPr lang="en-US" sz="900" b="0" i="0" kern="1200" dirty="0" smtClean="0">
                <a:solidFill>
                  <a:schemeClr val="tx1"/>
                </a:solidFill>
                <a:effectLst/>
                <a:latin typeface="Segoe UI" pitchFamily="34" charset="0"/>
                <a:ea typeface="+mn-ea"/>
                <a:cs typeface="+mn-cs"/>
              </a:rPr>
              <a:t>for server-to-client</a:t>
            </a:r>
            <a:r>
              <a:rPr lang="en-US" sz="900" b="0" i="0" kern="1200" baseline="0" dirty="0" smtClean="0">
                <a:solidFill>
                  <a:schemeClr val="tx1"/>
                </a:solidFill>
                <a:effectLst/>
                <a:latin typeface="Segoe UI" pitchFamily="34" charset="0"/>
                <a:ea typeface="+mn-ea"/>
                <a:cs typeface="+mn-cs"/>
              </a:rPr>
              <a:t> communication</a:t>
            </a:r>
            <a:r>
              <a:rPr lang="en-US" sz="900" b="0" i="0" kern="1200" dirty="0" smtClean="0">
                <a:solidFill>
                  <a:schemeClr val="tx1"/>
                </a:solidFill>
                <a:effectLst/>
                <a:latin typeface="Segoe UI" pitchFamily="34" charset="0"/>
                <a:ea typeface="+mn-ea"/>
                <a:cs typeface="+mn-cs"/>
              </a:rPr>
              <a:t>.</a:t>
            </a:r>
            <a:endParaRPr lang="en-US" baseline="0" dirty="0" smtClean="0"/>
          </a:p>
          <a:p>
            <a:endParaRPr lang="en-US" baseline="0" dirty="0" smtClean="0"/>
          </a:p>
          <a:p>
            <a:r>
              <a:rPr lang="en-US" baseline="0" dirty="0" smtClean="0"/>
              <a:t>Device Access – </a:t>
            </a:r>
            <a:r>
              <a:rPr lang="en-US" b="1" baseline="0" dirty="0" smtClean="0"/>
              <a:t>Geolocation</a:t>
            </a:r>
            <a:r>
              <a:rPr lang="en-US" baseline="0" dirty="0" smtClean="0"/>
              <a:t>, </a:t>
            </a:r>
            <a:r>
              <a:rPr lang="en-US" b="1" baseline="0" dirty="0" smtClean="0"/>
              <a:t>Device Access </a:t>
            </a:r>
            <a:r>
              <a:rPr lang="en-US" baseline="0" dirty="0" smtClean="0"/>
              <a:t>(a/v, mics and cameras and more)</a:t>
            </a:r>
          </a:p>
          <a:p>
            <a:endParaRPr lang="en-US" dirty="0" smtClean="0"/>
          </a:p>
          <a:p>
            <a:r>
              <a:rPr lang="en-US" dirty="0" smtClean="0"/>
              <a:t>Images from www.w3.org/html/logo</a:t>
            </a:r>
            <a:r>
              <a:rPr lang="en-US" baseline="0" dirty="0" smtClean="0"/>
              <a:t>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766850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Because HTML5 consists of over 100 specifications, you should be aware that the “readiness of HTML5” is not something that can be pinned down or answered with a single data or as a yes or no question. Every specification under the HTML5 umbrella follows the same five-stage process from inception to recommendation, but each specification moves independently through that process. Some items under the umbrella are in candidate or recommendation state. Others are in last call and nearing completion. Many, as you’ll notice are at the Working Draft stage, even as several of these, like Canvas, CSS Transforms and Web Storage are being widely adopted by the major browsers.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They takeaway for you is this: HTML5 is a term that represents a lot of what’s new and what’s next on the web, but it itself is not “one thing.” It’s not even a bunch of things that are all “site ready” today, or things that most browsers even support. There is no such thing as “adopting HTML5” or “upgrading your site to HTML5.” Instead, as a web developer, there are technologies within the HTML5 set of specifications that you will or will not choose to adopt. Some are ready for you today, and you should use them. Others still need time, but you should be aware of them and follow them through the specification process. </a:t>
            </a:r>
          </a:p>
          <a:p>
            <a:endParaRPr lang="en-US" dirty="0" smtClean="0"/>
          </a:p>
          <a:p>
            <a:r>
              <a:rPr lang="en-US" dirty="0" smtClean="0"/>
              <a:t>Image from </a:t>
            </a:r>
            <a:r>
              <a:rPr lang="en-US" dirty="0" smtClean="0">
                <a:hlinkClick r:id="rId3"/>
              </a:rPr>
              <a:t>http://www.sableverity.com/wp-content/uploads/2009/12/Im-just-a-bill.jpg</a:t>
            </a:r>
            <a:r>
              <a:rPr lang="en-US" baseline="0" dirty="0" smtClean="0"/>
              <a:t>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745464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this point, you might be feeling a bit overwhelmed. HTML5 is HUGE!</a:t>
            </a:r>
            <a:r>
              <a:rPr lang="en-US" baseline="0" dirty="0" smtClean="0"/>
              <a:t> How can you possibly learn it all?</a:t>
            </a:r>
          </a:p>
          <a:p>
            <a:endParaRPr lang="en-US" baseline="0" dirty="0" smtClean="0"/>
          </a:p>
          <a:p>
            <a:r>
              <a:rPr lang="en-US" baseline="0" dirty="0" smtClean="0"/>
              <a:t>For the rest of this presentation, I want to equip you with a few things: First, a set of five words that, I believe, represent the breadth of what matters about HTML5. Once we have these, I’m going to shift to talking about those technologies under the HTML5 umbrella that are “site ready” for you to use today. Then, I’ll talk about how you can stay abreast on which specifications are coming in the next version of our browser, as well as what the future might hold.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41881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latin typeface="Segoe UI" pitchFamily="34" charset="0"/>
                <a:ea typeface="+mn-ea"/>
                <a:cs typeface="+mn-cs"/>
              </a:rPr>
              <a:t>The first word is Hyperbole. You knew that HTML5 was a big deal, right? But</a:t>
            </a:r>
            <a:r>
              <a:rPr lang="en-US" sz="900" b="1" kern="1200" baseline="0" dirty="0" smtClean="0">
                <a:solidFill>
                  <a:schemeClr val="tx1"/>
                </a:solidFill>
                <a:latin typeface="Segoe UI" pitchFamily="34" charset="0"/>
                <a:ea typeface="+mn-ea"/>
                <a:cs typeface="+mn-cs"/>
              </a:rPr>
              <a:t> did you know how big of a deal? It seems like HTML5 is everywhere these days.</a:t>
            </a:r>
            <a:endParaRPr lang="en-US" sz="900" b="1" kern="1200" dirty="0" smtClean="0">
              <a:solidFill>
                <a:schemeClr val="tx1"/>
              </a:solidFill>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HTML5</a:t>
            </a:r>
            <a:r>
              <a:rPr lang="en-US" baseline="0" dirty="0" smtClean="0"/>
              <a:t> is big. So big, that is has its own logo, </a:t>
            </a:r>
            <a:r>
              <a:rPr lang="en-US" dirty="0" smtClean="0"/>
              <a:t>stickers a</a:t>
            </a:r>
            <a:r>
              <a:rPr lang="en-US" baseline="0" dirty="0" smtClean="0"/>
              <a:t>nd T-Shirts. </a:t>
            </a:r>
          </a:p>
          <a:p>
            <a:endParaRPr lang="en-US" baseline="0" dirty="0" smtClean="0"/>
          </a:p>
          <a:p>
            <a:r>
              <a:rPr lang="en-US" baseline="0" dirty="0" smtClean="0"/>
              <a:t>I never had an XHTML1.1 t-shirt. Did you? [Click]</a:t>
            </a:r>
          </a:p>
          <a:p>
            <a:endParaRPr lang="en-US" baseline="0" dirty="0" smtClean="0"/>
          </a:p>
          <a:p>
            <a:r>
              <a:rPr lang="en-US" baseline="0" dirty="0" smtClean="0"/>
              <a:t>Images from:</a:t>
            </a:r>
          </a:p>
          <a:p>
            <a:r>
              <a:rPr lang="en-US" dirty="0" smtClean="0">
                <a:hlinkClick r:id="rId3"/>
              </a:rPr>
              <a:t>T-shirt from:</a:t>
            </a:r>
            <a:r>
              <a:rPr lang="en-US" baseline="0" dirty="0" smtClean="0">
                <a:hlinkClick r:id="rId3"/>
              </a:rPr>
              <a:t> </a:t>
            </a:r>
            <a:r>
              <a:rPr lang="en-US" dirty="0" smtClean="0">
                <a:hlinkClick r:id="rId3"/>
              </a:rPr>
              <a:t>http://www.flickr.com/photos/igb/5409072809/</a:t>
            </a:r>
            <a:r>
              <a:rPr lang="en-US" dirty="0" smtClean="0"/>
              <a:t> (User</a:t>
            </a:r>
            <a:r>
              <a:rPr lang="en-US" baseline="0" dirty="0" smtClean="0"/>
              <a:t> igb)</a:t>
            </a:r>
          </a:p>
          <a:p>
            <a:r>
              <a:rPr lang="en-US" baseline="0" dirty="0" smtClean="0"/>
              <a:t>Stickers from: </a:t>
            </a:r>
            <a:r>
              <a:rPr lang="en-US" dirty="0" smtClean="0">
                <a:hlinkClick r:id="rId4"/>
              </a:rPr>
              <a:t>http://www.flickr.com/photos/cvander/5569384441/</a:t>
            </a:r>
            <a:r>
              <a:rPr lang="en-US" dirty="0" smtClean="0"/>
              <a:t> (User cvander)</a:t>
            </a:r>
            <a:endParaRPr lang="en-US" baseline="0" dirty="0" smtClean="0"/>
          </a:p>
          <a:p>
            <a:r>
              <a:rPr lang="en-US" baseline="0" dirty="0" smtClean="0"/>
              <a:t>Fake XHTML t-shirt design: </a:t>
            </a:r>
            <a:r>
              <a:rPr lang="en-US" dirty="0" smtClean="0"/>
              <a:t>http://bit.ly/gfrKyl  - Image</a:t>
            </a:r>
            <a:r>
              <a:rPr lang="en-US" baseline="0" dirty="0" smtClean="0"/>
              <a:t> is Mine</a:t>
            </a:r>
            <a:endParaRPr lang="en-US" dirty="0" smtClean="0"/>
          </a:p>
          <a:p>
            <a:endParaRPr lang="en-US" baseline="0" dirty="0" smtClean="0"/>
          </a:p>
          <a:p>
            <a:r>
              <a:rPr lang="en-US" baseline="0" dirty="0" smtClean="0"/>
              <a:t>(All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794083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truth is, as</a:t>
            </a:r>
            <a:r>
              <a:rPr lang="en-US" baseline="0" dirty="0" smtClean="0"/>
              <a:t> many things in life, HTML5 is surrounded by a lot of hyperbole and exaggeration. It’s not going to “fix” the web, and it’s not going to solve all of your problems as a developer. You’d be wise to treat all platitudes and posturing around HTML5 with a grain of salt. In the immortal words of the playwright Shakespeare as paraphrased by the great 20</a:t>
            </a:r>
            <a:r>
              <a:rPr lang="en-US" baseline="30000" dirty="0" smtClean="0"/>
              <a:t>th</a:t>
            </a:r>
            <a:r>
              <a:rPr lang="en-US" baseline="0" dirty="0" smtClean="0"/>
              <a:t> Century poet Flavor Flav, “Don’t believe the hype…”</a:t>
            </a:r>
            <a:endParaRPr lang="en-US" dirty="0" smtClean="0"/>
          </a:p>
          <a:p>
            <a:endParaRPr lang="en-US" dirty="0" smtClean="0"/>
          </a:p>
          <a:p>
            <a:r>
              <a:rPr lang="en-US" dirty="0" smtClean="0"/>
              <a:t>Image</a:t>
            </a:r>
            <a:r>
              <a:rPr lang="en-US" baseline="0" dirty="0" smtClean="0"/>
              <a:t> from </a:t>
            </a:r>
            <a:r>
              <a:rPr lang="en-US" dirty="0" smtClean="0">
                <a:hlinkClick r:id="rId3"/>
              </a:rPr>
              <a:t>http://www.flickr.com/photos/tonynetone/2688212829/</a:t>
            </a:r>
            <a:r>
              <a:rPr lang="en-US" dirty="0" smtClean="0"/>
              <a:t> (Used with</a:t>
            </a:r>
            <a:r>
              <a:rPr lang="en-US" baseline="0" dirty="0" smtClean="0"/>
              <a:t> permission – tonynetone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837646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 believe</a:t>
            </a:r>
            <a:r>
              <a:rPr lang="en-US" baseline="0" dirty="0" smtClean="0"/>
              <a:t> that HTML5 is important</a:t>
            </a:r>
            <a:r>
              <a:rPr lang="en-US" dirty="0" smtClean="0"/>
              <a:t>. </a:t>
            </a:r>
            <a:r>
              <a:rPr lang="en-US" baseline="0" dirty="0" smtClean="0"/>
              <a:t>Hyperbole or not, HTML5 is big. In many ways, it is the final realization of much of the hype around Web 2.0 that emerged in the middle of the last decade. And it is the biggest thing to happen to the web in 20 years, so it is worth your time and attention. You have a bit of a balancing act here as a developer in trying to avoid the hype while also embracing the scope of what’s changing now and over the next 3-5 years.</a:t>
            </a:r>
          </a:p>
          <a:p>
            <a:endParaRPr lang="en-US" baseline="0" dirty="0" smtClean="0"/>
          </a:p>
          <a:p>
            <a:r>
              <a:rPr lang="en-US" baseline="0" dirty="0" smtClean="0"/>
              <a:t>Image from </a:t>
            </a:r>
            <a:r>
              <a:rPr lang="en-US" dirty="0" smtClean="0">
                <a:hlinkClick r:id="rId3"/>
              </a:rPr>
              <a:t>http://www.flickr.com/photos/psd/3641609001/</a:t>
            </a:r>
            <a:r>
              <a:rPr lang="en-US" dirty="0" smtClean="0"/>
              <a:t> (used with permission from psd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3931830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word</a:t>
            </a:r>
            <a:r>
              <a:rPr lang="en-US" baseline="0" dirty="0" smtClean="0"/>
              <a:t> is compatibility.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952937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may sound</a:t>
            </a:r>
            <a:r>
              <a:rPr lang="en-US" baseline="0" dirty="0" smtClean="0"/>
              <a:t> a bit hyperbolic, but it’s not. The web has over 50 years of history. That’s fifty years of servers and software that power the sites we depend on every day. Some popular sites are nearly a decade old. Others are older. Nearly everything that’s ever been created for the web still resides somewhere, waiting for someone to visit with a browser. Regardless of the bells and whistles of new specs and new browsers, those old pages should not be left behind. As such, HTML5 was build with compatibility in mind. We’re moving the web forward, but not at the cost of breaking everything that’s come before.</a:t>
            </a:r>
          </a:p>
          <a:p>
            <a:endParaRPr lang="en-US" baseline="0" dirty="0" smtClean="0"/>
          </a:p>
          <a:p>
            <a:r>
              <a:rPr lang="en-US" baseline="0" dirty="0" smtClean="0"/>
              <a:t>Compatibility also means that browsers need to play nice, and that we need to move past the browser wars of the past and STOP differentiating on features or APIs in HTML and JavaScript, and instead standardize what happens “within the lens” that is your browser and let browser vendors differentiate on browser features like security and performance and user experience. With HTML5, the W3C has finally arrived at a mature process whereby which ALL of the major browser vendors have agreed to play nice. You, I and all of our customers benefit as a result.</a:t>
            </a:r>
          </a:p>
          <a:p>
            <a:endParaRPr lang="en-US" baseline="0" dirty="0" smtClean="0"/>
          </a:p>
          <a:p>
            <a:r>
              <a:rPr lang="en-US" baseline="0" dirty="0" smtClean="0"/>
              <a:t>Image from </a:t>
            </a:r>
            <a:r>
              <a:rPr lang="en-US" dirty="0" smtClean="0">
                <a:hlinkClick r:id="rId3"/>
              </a:rPr>
              <a:t>http://www.flickr.com/photos/paalia/2806711443/</a:t>
            </a:r>
            <a:r>
              <a:rPr lang="en-US" dirty="0" smtClean="0"/>
              <a:t> (Used with permission</a:t>
            </a:r>
            <a:r>
              <a:rPr lang="en-US" baseline="0" dirty="0" smtClean="0"/>
              <a:t> from user paalia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634244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Semantics is an important word on the web as it relates to markup. Semantic means “meaning”. Simply put,</a:t>
            </a:r>
            <a:r>
              <a:rPr lang="en-US" baseline="0" dirty="0" smtClean="0"/>
              <a:t> semantic markup is html that clearly conveys to the browser and developer it’s meaning, or purpose for being on the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463428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context</a:t>
            </a:r>
            <a:r>
              <a:rPr lang="en-US" baseline="0" dirty="0" smtClean="0"/>
              <a:t> of semantics, you’ll often hear the terms semantically neutral or semantically rich thrown around. </a:t>
            </a:r>
            <a:r>
              <a:rPr lang="en-US" dirty="0" smtClean="0"/>
              <a:t>The &lt;div&gt; [Click] is a semantically</a:t>
            </a:r>
            <a:r>
              <a:rPr lang="en-US" baseline="0" dirty="0" smtClean="0"/>
              <a:t> neutral element, and</a:t>
            </a:r>
            <a:r>
              <a:rPr lang="en-US" dirty="0" smtClean="0"/>
              <a:t> is a perfect</a:t>
            </a:r>
            <a:r>
              <a:rPr lang="en-US" baseline="0" dirty="0" smtClean="0"/>
              <a:t> example of why we need deeper meaning in HTML. By itself, it conveys no meaning to the document, to a User Agent (browser) or to a developer. Assigning Ids to these divs [Click], as is the current practice, is better, and conveys more meaning to developers, but it useless to browsers as they are not allowed to infer any meaning from the IDs of elements. HTML5 introduces elements like &lt;header&gt; [Click], which conveys clear meaning of the intent of the element (eg. it is semantically rich). A great deal of time was spent in delivering a richer set of semantic markup in HTML5, and header is just one example.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834003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JavaScript,</a:t>
            </a:r>
            <a:r>
              <a:rPr lang="en-US" baseline="0" dirty="0" smtClean="0"/>
              <a:t> which I’m counting as one word because there’s no space. If you’re anything like me, and you did web development in the late 90s and early 00s, you probably considered JavaScript a bit of a toy language. If you’re also like me, you probably also re-discovered JavaScript through a framework like jQuery. And if that’s the case, as Scott Hanselman would say, you’re not really writing JavaScript, you’re writing jQuery. </a:t>
            </a:r>
          </a:p>
          <a:p>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If you’re</a:t>
            </a:r>
            <a:r>
              <a:rPr lang="en-US" baseline="0" dirty="0" smtClean="0"/>
              <a:t> serious about HTML5, though, you won’t get far without digging back into JavaScript. The HTML5 spec is rife with tons of new JavaScript APIs that you need to learn to leverage these technologies (Geolocation, Canvas, Storage, etc.) If JavaScript wasn’t back to being a first-class language for you yet, it should be now.</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127385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fact, just looking at how the relationship between the client, server and database has evolved, and how the expansion of JavaScript correlates with those changes should be enough to convince you that JavaScript is a serious language. In the late 90s, JavaScript was more of a nuisance that anything else for most developers. Not only that, but it wasn’t even supported or enabled in all browsers. Ajax changed all of that, and by the time 2005 rolled around and the term Ajax was officially coined, JavaScript had contributed to providing another level of richness on the Web. The client “grew” as more work was deferred to JavaScript on the client. This growth has only continued over the last six years, and HTML5 is proof that JavaScript is a key cornerstone of the web.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3336964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 to Paul Irish</a:t>
            </a:r>
            <a:r>
              <a:rPr lang="en-US" baseline="0" dirty="0" smtClean="0"/>
              <a:t>, a polyfill is “…a shim that mimics a future API, providing fallback functionality to older browsers.” Polyfills are like spackle for your web sites. You can use them to fill in the gaps in older browsers that don’t support the HTML5 functionality you want to add to your site. </a:t>
            </a:r>
          </a:p>
          <a:p>
            <a:endParaRPr lang="en-US" baseline="0" dirty="0" smtClean="0"/>
          </a:p>
          <a:p>
            <a:r>
              <a:rPr lang="en-US" baseline="0" dirty="0" smtClean="0"/>
              <a:t>If you’re skeptical about using HTML5 today because of a lack of support in older browsers, you don’t have to be. We, as web developers, are resourceful and professional enough to create best-practices that allow us to build apps with these features now. Learning how to use polyfills is KEY to helping you use these new technologies today without leaving users of older browsers behind.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972114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Probably the most popular </a:t>
            </a:r>
            <a:r>
              <a:rPr lang="en-US" baseline="0" dirty="0" smtClean="0"/>
              <a:t>library associated with polyfills is </a:t>
            </a:r>
            <a:r>
              <a:rPr lang="en-US" dirty="0" smtClean="0"/>
              <a:t>Modernizr (www.modernizr.com),</a:t>
            </a:r>
            <a:r>
              <a:rPr lang="en-US" baseline="0" dirty="0" smtClean="0"/>
              <a:t> a JavaScript library that adds classes to the DOM which allows you to target specific browser functionality and provide fallback solutions for older browsers. One example where this could be useful is Geolocation. If you wanted to use Geolocation in your site, you can use Modernizr to detect if Geolocation is supported in the user’s browser (you could also do this yourself, btw) and if it is, you can offer to find them automatically. If not, you can fall back to a form that allows them to manually enter their address.</a:t>
            </a:r>
          </a:p>
          <a:p>
            <a:endParaRPr lang="en-US" baseline="0" dirty="0" smtClean="0"/>
          </a:p>
          <a:p>
            <a:r>
              <a:rPr lang="en-US" baseline="0" dirty="0" smtClean="0"/>
              <a:t>Modernizr can also be used to “plug the gaps” and offer functionality to all users. In the example above, I’m using CSS3 to round the corners of each &lt;article&gt; element on my page. Older browsers don’t support this feature, but I can still provide it if I want to by checking Modernizr for the border radius property and using a jQuery plugin that provides that feature for me.</a:t>
            </a:r>
          </a:p>
          <a:p>
            <a:endParaRPr lang="en-US" baseline="0" dirty="0" smtClean="0"/>
          </a:p>
          <a:p>
            <a:r>
              <a:rPr lang="en-US" baseline="0" dirty="0" smtClean="0"/>
              <a:t>It would probably be useful to mention here that Polyfilling isn’t always required when adopting an HTML5 technology. In some cases, adoption will give users with modern browsers an enhanced experience, but won’t break an older browser’s experience. Many of the new CSS modules are great examples of, including border-radius. So it is possible to adopt a new feature and pay no attention to older browsers. They key is that you need to be aware of how a new feature will affect older browsers.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235098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HTML5</a:t>
            </a:r>
            <a:r>
              <a:rPr lang="en-US" baseline="0" dirty="0" smtClean="0"/>
              <a:t> “support” isn’t an easy thing to “</a:t>
            </a:r>
            <a:r>
              <a:rPr lang="en-US" baseline="0" dirty="0" err="1" smtClean="0"/>
              <a:t>suss</a:t>
            </a:r>
            <a:r>
              <a:rPr lang="en-US" baseline="0" dirty="0" smtClean="0"/>
              <a:t> out.” But don’t worry, we’ll discuss browser support for each technology </a:t>
            </a:r>
            <a:r>
              <a:rPr lang="en-US" baseline="0" smtClean="0"/>
              <a:t>we discuss.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825446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talk about how Microsoft approaches HTML5 Spec adoption, as well as how you can try out what’s on the bleeding edge of HTML5.</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547527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Microsoft’s</a:t>
            </a:r>
            <a:r>
              <a:rPr lang="en-US" baseline="0" dirty="0" smtClean="0"/>
              <a:t> Approach is fourfold: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 want to give you the best Site Ready HTML5 experience on the web via IE9. We’ve already talked a lot of IE9 today and what IE9 supports.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Beyond that, we are proactive about letting you the developer know what’s coming in the next version of our browser with the IE Platform previews.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We’re invested heavily in interoperability and have created, by far, the largest HTML5 test suite for the W3C.</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And finally, we’ve created the HTML5 Labs to show how were thinking about emerging and unstable standards and how you the developer can experiment with these.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I’ll talk briefly now about the second and fourth items on this list.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[Slides provided by Internet Explorer team. Images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941430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Expose ourselves to a breadth</a:t>
            </a:r>
            <a:r>
              <a:rPr lang="en-US" baseline="0" dirty="0" smtClean="0"/>
              <a:t> of HTML5 technologies </a:t>
            </a:r>
            <a:r>
              <a:rPr lang="en-US" baseline="0" dirty="0" smtClean="0">
                <a:sym typeface="Wingdings"/>
              </a:rPr>
              <a:t> </a:t>
            </a:r>
            <a:r>
              <a:rPr lang="en-US" dirty="0" smtClean="0"/>
              <a:t>This is</a:t>
            </a:r>
            <a:r>
              <a:rPr lang="en-US" baseline="0" dirty="0" smtClean="0"/>
              <a:t> broad, and not deep. We’re not assuming you already know most of this stuff</a:t>
            </a:r>
          </a:p>
          <a:p>
            <a:pPr marL="228600" indent="-228600">
              <a:buAutoNum type="arabicParenR"/>
            </a:pPr>
            <a:r>
              <a:rPr lang="en-US" baseline="0" dirty="0" smtClean="0"/>
              <a:t>Get (our hands) dirty </a:t>
            </a:r>
            <a:r>
              <a:rPr lang="en-US" baseline="0" dirty="0" smtClean="0">
                <a:sym typeface="Wingdings"/>
              </a:rPr>
              <a:t> </a:t>
            </a:r>
            <a:r>
              <a:rPr lang="en-US" baseline="0" dirty="0" smtClean="0"/>
              <a:t>You don</a:t>
            </a:r>
            <a:r>
              <a:rPr lang="fr-FR" baseline="0" dirty="0" smtClean="0"/>
              <a:t>’</a:t>
            </a:r>
            <a:r>
              <a:rPr lang="en-US" baseline="0" dirty="0" smtClean="0"/>
              <a:t>t want to hear us drone on, so most of out time will be focused on labs, we’ll be here to help</a:t>
            </a:r>
          </a:p>
          <a:p>
            <a:pPr marL="228600" indent="-228600">
              <a:buAutoNum type="arabicParenR"/>
            </a:pPr>
            <a:r>
              <a:rPr lang="en-US" baseline="0" dirty="0" smtClean="0"/>
              <a:t>Leave hungry to learn more </a:t>
            </a:r>
            <a:r>
              <a:rPr lang="en-US" baseline="0" dirty="0" smtClean="0">
                <a:sym typeface="Wingdings"/>
              </a:rPr>
              <a:t> </a:t>
            </a:r>
            <a:r>
              <a:rPr lang="en-US" baseline="0" dirty="0" smtClean="0"/>
              <a:t>This pre-compiler should lay the foundation for you learning more about HTML5 on your own after you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1772416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If what we talked about with HTML5 today just wet your appetite for HTML5, you’ll want to take a look at</a:t>
            </a:r>
            <a:r>
              <a:rPr lang="en-US" baseline="0" dirty="0" smtClean="0"/>
              <a:t> the IE Platform Previews to see where Microsoft is going with HTML5 in the future. On April 12, just weeks after the launch of IE9, we dropped the first Platform Preview of IE10, which included several new CSS3 and ECMAScript features.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1/11/12 11:20</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33</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Beyond what we have today in IE9, and what’s coming in IE10, We</a:t>
            </a:r>
            <a:r>
              <a:rPr lang="en-US" baseline="0" dirty="0" smtClean="0"/>
              <a:t> want to give developers a platform to try out some experimental standards that are still being vetted by the W3C. Html5labs.com is a place you can go to see what we’re thinking about. Let’s look at a couple of those now. </a:t>
            </a:r>
          </a:p>
          <a:p>
            <a:endParaRPr lang="en-US" baseline="0" dirty="0" smtClean="0"/>
          </a:p>
          <a:p>
            <a:r>
              <a:rPr lang="en-US" baseline="0" dirty="0" smtClean="0"/>
              <a:t>[Image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983338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I’ve shown you three different tools in our demos today: VS</a:t>
            </a:r>
            <a:r>
              <a:rPr lang="en-US" baseline="0" dirty="0" smtClean="0"/>
              <a:t> 2010, Web Matrix and Expression Web 4. Each of these tools </a:t>
            </a:r>
            <a:r>
              <a:rPr lang="en-US" i="1" baseline="0" dirty="0" smtClean="0"/>
              <a:t>already</a:t>
            </a:r>
            <a:r>
              <a:rPr lang="en-US" i="0" baseline="0" dirty="0" smtClean="0"/>
              <a:t> has support for HTML5 markup and CSS3, out of the box, as you’ve seen. And I’m sure this is just the beginning of what Microsoft will offer developers related to HTML5. </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One thing that I do want to mention that I didn’t show, but is related to your HTML5 development is the new SuperPreview in Expression Web 4 SP1. If you’re not familiar with SuperPreview, it’s a tool in Expression Web (and also available as a Standalone download) that enables you to view your site across multiple browsers in several modes, side-by-side, overlaid to see minor differences and in a DOM mode which shows the DOM created across multiple browsers. SuperPreview in Expression Web 4 SP1 adds even more features like the ability to test pages behind a login and to use an online service to test you site in browsers NOT currently running on your machine, so you no longer need to have several browsers installed on your machine solely for the purpose of testing.</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[If question comes up] MS is committed to providing tool support for standards based web development, beyond this and into the future.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3261641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call to action is simple: read, learn and use. Read some books on HTML5, JS and CSS, and some of the ones I love are available in the bookstore on site, so go pick</a:t>
            </a:r>
            <a:r>
              <a:rPr lang="en-US" baseline="0" dirty="0" smtClean="0"/>
              <a:t> them up and start reading today</a:t>
            </a:r>
            <a:r>
              <a:rPr lang="en-US" dirty="0" smtClean="0"/>
              <a:t>. Learn JS and jQuery and learn to really use the</a:t>
            </a:r>
            <a:r>
              <a:rPr lang="en-US" baseline="0" dirty="0" smtClean="0"/>
              <a:t> developer tools in your favorite browser. If that’s IE9, just hit F12. </a:t>
            </a:r>
          </a:p>
          <a:p>
            <a:endParaRPr lang="en-US" baseline="0" dirty="0" smtClean="0"/>
          </a:p>
          <a:p>
            <a:r>
              <a:rPr lang="en-US" baseline="0" dirty="0" smtClean="0"/>
              <a:t>Image of Introducing HTML5 from </a:t>
            </a:r>
            <a:r>
              <a:rPr lang="en-US" dirty="0" smtClean="0">
                <a:hlinkClick r:id="rId3"/>
              </a:rPr>
              <a:t>http://www.peachpit.com/store/product.aspx?isbn=0321687299</a:t>
            </a:r>
            <a:endParaRPr lang="en-US" dirty="0" smtClean="0"/>
          </a:p>
          <a:p>
            <a:r>
              <a:rPr lang="en-US" dirty="0" smtClean="0"/>
              <a:t>Image of HTML5 Up and Running from </a:t>
            </a:r>
            <a:r>
              <a:rPr lang="en-US" dirty="0" smtClean="0">
                <a:hlinkClick r:id="rId4"/>
              </a:rPr>
              <a:t>http://oreilly.com/catalog/9780596806033</a:t>
            </a:r>
            <a:endParaRPr lang="en-US" dirty="0" smtClean="0"/>
          </a:p>
          <a:p>
            <a:r>
              <a:rPr lang="en-US" dirty="0" smtClean="0"/>
              <a:t>Image of CSS3: Visual</a:t>
            </a:r>
            <a:r>
              <a:rPr lang="en-US" baseline="0" dirty="0" smtClean="0"/>
              <a:t> Quickstart Guide from </a:t>
            </a:r>
            <a:r>
              <a:rPr lang="en-US" dirty="0" smtClean="0">
                <a:hlinkClick r:id="rId5"/>
              </a:rPr>
              <a:t>http://www.speaking-in-styles.com/index.php/the-book/css3-visual-quickstart-guide/</a:t>
            </a:r>
            <a:endParaRPr lang="en-US" dirty="0" smtClean="0"/>
          </a:p>
          <a:p>
            <a:r>
              <a:rPr lang="en-US" dirty="0" smtClean="0"/>
              <a:t>Image of JavaScript</a:t>
            </a:r>
            <a:r>
              <a:rPr lang="en-US" baseline="0" dirty="0" smtClean="0"/>
              <a:t>: The Good Parts from </a:t>
            </a:r>
            <a:r>
              <a:rPr lang="en-US" dirty="0" smtClean="0">
                <a:hlinkClick r:id="rId6"/>
              </a:rPr>
              <a:t>http://oreilly.com/catalog/9780596517748/</a:t>
            </a:r>
            <a:endParaRPr lang="en-US" dirty="0" smtClean="0"/>
          </a:p>
          <a:p>
            <a:r>
              <a:rPr lang="en-US" dirty="0" smtClean="0"/>
              <a:t>Image of Eloquent</a:t>
            </a:r>
            <a:r>
              <a:rPr lang="en-US" baseline="0" dirty="0" smtClean="0"/>
              <a:t> JavaScript from </a:t>
            </a:r>
            <a:r>
              <a:rPr lang="en-US" dirty="0" smtClean="0">
                <a:hlinkClick r:id="rId7"/>
              </a:rPr>
              <a:t>http://oreilly.com/catalog/9781593272821/</a:t>
            </a:r>
            <a:endParaRPr lang="en-US" baseline="0" dirty="0" smtClean="0"/>
          </a:p>
          <a:p>
            <a:r>
              <a:rPr lang="en-US" baseline="0" dirty="0" smtClean="0"/>
              <a:t>Image of jQuery in Action from </a:t>
            </a:r>
            <a:r>
              <a:rPr lang="en-US" dirty="0" smtClean="0">
                <a:hlinkClick r:id="rId8"/>
              </a:rPr>
              <a:t>http://www.manning.com/bibeault2/</a:t>
            </a:r>
            <a:endParaRPr lang="en-US" dirty="0" smtClean="0"/>
          </a:p>
          <a:p>
            <a:endParaRPr lang="en-US" dirty="0" smtClean="0"/>
          </a:p>
          <a:p>
            <a:r>
              <a:rPr lang="en-US" dirty="0" smtClean="0"/>
              <a:t>(All book cover images are public domain)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522844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1/11/12 11:20</a:t>
            </a:fld>
            <a:endParaRPr lang="en-US">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Single link bundle for all content from the pre-compiler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796524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working on a series of articles</a:t>
            </a:r>
            <a:r>
              <a:rPr lang="en-US" baseline="0" dirty="0" smtClean="0"/>
              <a:t> on HTML5 for MSDN Magazine, and I encourage you to check these out as you dig deeper in your studies of HTML5</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10667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with all of that said, here’s our agenda for the day.</a:t>
            </a:r>
            <a:r>
              <a:rPr lang="en-US" baseline="0" dirty="0" smtClean="0"/>
              <a:t> We’ll start by defining the HTML5 standard. Then, I’ll give you the five most important words you need to know about HTML5. After that, I’ll walk through a demonstrate many of the HTML5 technologies and show you how to adopt those technologies and support older browsers. I’ll also talk about Microsoft’s process for adopting HTML5 technologies in the browser and where you can go to see what’s upcoming, experiment with newer Specifications and give us feedback. Finally, I talk briefly about updates to Microsoft’s developer tools around HTML5 and provide some resources to learn more about HTML5, JavaScript and CSS3</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196090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start by asking the question, “what is HTML5?” To some, HTML5</a:t>
            </a:r>
            <a:r>
              <a:rPr lang="en-US" baseline="0" dirty="0" smtClean="0"/>
              <a:t> is where the web is headed. To others, it means everything new and interesting on the web. To even others, it means just a handful of changes to the markup we write every day. I’ll talk to today about what I think HTML5 means…</a:t>
            </a:r>
            <a:endParaRPr lang="en-US" dirty="0" smtClean="0"/>
          </a:p>
          <a:p>
            <a:endParaRPr lang="en-US" dirty="0" smtClean="0"/>
          </a:p>
          <a:p>
            <a:r>
              <a:rPr lang="en-US" dirty="0" smtClean="0"/>
              <a:t>Image from </a:t>
            </a:r>
            <a:r>
              <a:rPr lang="en-US" dirty="0" smtClean="0">
                <a:hlinkClick r:id="rId3"/>
              </a:rPr>
              <a:t>http://www.flickr.com/photos/studholme/4800906130/</a:t>
            </a:r>
            <a:r>
              <a:rPr lang="en-US" dirty="0" smtClean="0"/>
              <a:t> (used with permission from boblet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62826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Even more, important, though, is</a:t>
            </a:r>
            <a:r>
              <a:rPr lang="en-US" baseline="0" dirty="0" smtClean="0"/>
              <a:t> what HTML5 means to you, the tireless and enterprising web developer who’s starting to become more than a little overwhelmed with the pace and change and the volume of things you have to keep up with. I’m not just describing myself, am I? Surely not. It’s easy to become tired at the pace of change, so the last thing I want to do is overwhelm you, and I’m not here to drone on about all of the different new and cool things in the spec. Instead, I am here to equip you with tools you can use the minute you leave this room.</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Image from </a:t>
            </a:r>
            <a:r>
              <a:rPr lang="en-US" dirty="0" smtClean="0">
                <a:hlinkClick r:id="rId3"/>
              </a:rPr>
              <a:t>http://www.flickr.com/photos/mindaugasdanys/3766009204/</a:t>
            </a:r>
            <a:r>
              <a:rPr lang="en-US" dirty="0" smtClean="0"/>
              <a:t> (Used with permission from mdanys  – License: Creative Commons Attribution)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072561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though I can give you some ideas about what HTML5 means, I can’t honestly tell you what it should mean to you. So</a:t>
            </a:r>
            <a:r>
              <a:rPr lang="en-US" dirty="0" smtClean="0"/>
              <a:t> when I say, “What HTML5 means to you,” I mean that I want</a:t>
            </a:r>
            <a:r>
              <a:rPr lang="en-US" baseline="0" dirty="0" smtClean="0"/>
              <a:t> you to leave this room today with a definition of HTML5 that you can rely on, a process by which you can evaluate and choose HTML5 technologies, and how you can use these technologies today while ensuring that users visiting with older browsers still receive a great experience.</a:t>
            </a:r>
          </a:p>
          <a:p>
            <a:endParaRPr lang="en-US" baseline="0" dirty="0" smtClean="0"/>
          </a:p>
          <a:p>
            <a:r>
              <a:rPr lang="en-US" baseline="0" dirty="0" smtClean="0"/>
              <a:t>And if there’s anybody in this room not really interested in HTML5 because web development doesn’t really excite you, I’ll remind you that HTML5 is the future for our mobile devices as well, and there’s almost no better way to target mobile in a cross-platform way than HTML5.</a:t>
            </a:r>
          </a:p>
          <a:p>
            <a:endParaRPr lang="en-US" baseline="0" dirty="0" smtClean="0"/>
          </a:p>
          <a:p>
            <a:r>
              <a:rPr lang="en-US" baseline="0" dirty="0" smtClean="0"/>
              <a:t>Image from </a:t>
            </a:r>
            <a:r>
              <a:rPr lang="en-US" dirty="0" smtClean="0">
                <a:hlinkClick r:id="rId3"/>
              </a:rPr>
              <a:t>http://www.flickr.com/photos/daniello/422213306/</a:t>
            </a:r>
            <a:r>
              <a:rPr lang="en-US" dirty="0" smtClean="0"/>
              <a:t> (used with permission from webmove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522975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jpe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theme" Target="../theme/theme2.xml"/><Relationship Id="rId3" Type="http://schemas.openxmlformats.org/officeDocument/2006/relationships/image" Target="../media/image1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70"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62"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png"/><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5"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hyperlink" Target="http://www.userinexperience.com/" TargetMode="External"/><Relationship Id="rId4" Type="http://schemas.openxmlformats.org/officeDocument/2006/relationships/image" Target="../media/image15.jpeg"/><Relationship Id="rId5" Type="http://schemas.openxmlformats.org/officeDocument/2006/relationships/image" Target="../media/image2.png"/><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jpe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4" Type="http://schemas.microsoft.com/office/2007/relationships/hdphoto" Target="../media/hdphoto1.wdp"/><Relationship Id="rId5" Type="http://schemas.openxmlformats.org/officeDocument/2006/relationships/image" Target="../media/image33.png"/><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6.jpeg"/><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hyperlink" Target="http://www.delicious.com/stacks/view/OTAw5u"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bit.ly/wFG8PT" TargetMode="External"/><Relationship Id="rId4" Type="http://schemas.openxmlformats.org/officeDocument/2006/relationships/hyperlink" Target="http://bit.ly/wAAGiz" TargetMode="External"/><Relationship Id="rId5" Type="http://schemas.openxmlformats.org/officeDocument/2006/relationships/hyperlink" Target="http://bit.ly/wRLEl4" TargetMode="External"/><Relationship Id="rId6" Type="http://schemas.openxmlformats.org/officeDocument/2006/relationships/hyperlink" Target="http://bit.ly/xHAiui" TargetMode="External"/><Relationship Id="rId7" Type="http://schemas.openxmlformats.org/officeDocument/2006/relationships/hyperlink" Target="http://bit.ly/xjMVmR" TargetMode="External"/><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HTML5 – The </a:t>
            </a:r>
            <a:r>
              <a:rPr lang="en-US" dirty="0" err="1" smtClean="0"/>
              <a:t>CodeMash</a:t>
            </a:r>
            <a:r>
              <a:rPr lang="en-US" dirty="0" smtClean="0"/>
              <a:t> </a:t>
            </a:r>
            <a:r>
              <a:rPr lang="en-US" dirty="0" err="1" smtClean="0"/>
              <a:t>Precompiler</a:t>
            </a:r>
            <a:endParaRPr lang="en-US" dirty="0"/>
          </a:p>
        </p:txBody>
      </p:sp>
      <p:sp>
        <p:nvSpPr>
          <p:cNvPr id="6" name="Subtitle 5"/>
          <p:cNvSpPr>
            <a:spLocks noGrp="1"/>
          </p:cNvSpPr>
          <p:nvPr>
            <p:ph type="subTitle" idx="1"/>
          </p:nvPr>
        </p:nvSpPr>
        <p:spPr>
          <a:xfrm>
            <a:off x="957264" y="3967272"/>
            <a:ext cx="5087936" cy="1608028"/>
          </a:xfrm>
        </p:spPr>
        <p:txBody>
          <a:bodyPr/>
          <a:lstStyle/>
          <a:p>
            <a:r>
              <a:rPr lang="en-US" dirty="0" smtClean="0"/>
              <a:t>Brandon Satrom</a:t>
            </a:r>
          </a:p>
          <a:p>
            <a:r>
              <a:rPr lang="en-US" dirty="0" smtClean="0"/>
              <a:t>@</a:t>
            </a:r>
            <a:r>
              <a:rPr lang="en-US" dirty="0" err="1" smtClean="0"/>
              <a:t>BrandonSatrom</a:t>
            </a:r>
            <a:r>
              <a:rPr lang="en-US" dirty="0" smtClean="0"/>
              <a:t> UserInexperience.com</a:t>
            </a:r>
            <a:endParaRPr lang="en-US" dirty="0"/>
          </a:p>
        </p:txBody>
      </p:sp>
      <p:sp>
        <p:nvSpPr>
          <p:cNvPr id="4" name="Subtitle 5"/>
          <p:cNvSpPr txBox="1">
            <a:spLocks/>
          </p:cNvSpPr>
          <p:nvPr/>
        </p:nvSpPr>
        <p:spPr>
          <a:xfrm>
            <a:off x="2976564" y="3967272"/>
            <a:ext cx="5087936" cy="1608028"/>
          </a:xfrm>
          <a:prstGeom prst="rect">
            <a:avLst/>
          </a:prstGeom>
        </p:spPr>
        <p:txBody>
          <a:bodyPr vert="horz" wrap="square" lIns="0" tIns="0" rIns="0" bIns="0" rtlCol="0">
            <a:noAutofit/>
          </a:bodyPr>
          <a:lstStyle>
            <a:lvl1pPr marL="0" indent="0" algn="l" defTabSz="914363" rtl="0" eaLnBrk="1" latinLnBrk="0" hangingPunct="1">
              <a:lnSpc>
                <a:spcPct val="90000"/>
              </a:lnSpc>
              <a:spcBef>
                <a:spcPts val="0"/>
              </a:spcBef>
              <a:buSzPct val="90000"/>
              <a:buFontTx/>
              <a:buNone/>
              <a:defRPr sz="3200" kern="1200">
                <a:gradFill>
                  <a:gsLst>
                    <a:gs pos="0">
                      <a:schemeClr val="tx1"/>
                    </a:gs>
                    <a:gs pos="86000">
                      <a:schemeClr val="tx1"/>
                    </a:gs>
                  </a:gsLst>
                  <a:lin ang="5400000" scaled="0"/>
                </a:gradFill>
                <a:latin typeface="+mn-lt"/>
                <a:ea typeface="+mn-ea"/>
                <a:cs typeface="+mn-cs"/>
              </a:defRPr>
            </a:lvl1pPr>
            <a:lvl2pPr marL="457182" indent="0" algn="ctr" defTabSz="914363" rtl="0" eaLnBrk="1" latinLnBrk="0" hangingPunct="1">
              <a:lnSpc>
                <a:spcPct val="90000"/>
              </a:lnSpc>
              <a:spcBef>
                <a:spcPct val="20000"/>
              </a:spcBef>
              <a:buSzPct val="90000"/>
              <a:buFontTx/>
              <a:buNone/>
              <a:defRPr sz="2800" kern="1200">
                <a:solidFill>
                  <a:schemeClr val="tx1">
                    <a:tint val="75000"/>
                  </a:schemeClr>
                </a:solidFill>
                <a:latin typeface="+mn-lt"/>
                <a:ea typeface="+mn-ea"/>
                <a:cs typeface="+mn-cs"/>
              </a:defRPr>
            </a:lvl2pPr>
            <a:lvl3pPr marL="914363" indent="0" algn="ctr" defTabSz="914363" rtl="0" eaLnBrk="1" latinLnBrk="0" hangingPunct="1">
              <a:lnSpc>
                <a:spcPct val="90000"/>
              </a:lnSpc>
              <a:spcBef>
                <a:spcPct val="20000"/>
              </a:spcBef>
              <a:buSzPct val="90000"/>
              <a:buFontTx/>
              <a:buNone/>
              <a:defRPr sz="2400" kern="1200">
                <a:solidFill>
                  <a:schemeClr val="tx1">
                    <a:tint val="75000"/>
                  </a:schemeClr>
                </a:solidFill>
                <a:latin typeface="+mn-lt"/>
                <a:ea typeface="+mn-ea"/>
                <a:cs typeface="+mn-cs"/>
              </a:defRPr>
            </a:lvl3pPr>
            <a:lvl4pPr marL="1371545" indent="0" algn="ctr" defTabSz="914363" rtl="0" eaLnBrk="1" latinLnBrk="0" hangingPunct="1">
              <a:lnSpc>
                <a:spcPct val="90000"/>
              </a:lnSpc>
              <a:spcBef>
                <a:spcPct val="20000"/>
              </a:spcBef>
              <a:buSzPct val="90000"/>
              <a:buFontTx/>
              <a:buNone/>
              <a:defRPr sz="2000" kern="1200">
                <a:solidFill>
                  <a:schemeClr val="tx1">
                    <a:tint val="75000"/>
                  </a:schemeClr>
                </a:solidFill>
                <a:latin typeface="+mn-lt"/>
                <a:ea typeface="+mn-ea"/>
                <a:cs typeface="+mn-cs"/>
              </a:defRPr>
            </a:lvl4pPr>
            <a:lvl5pPr marL="1828727" indent="0" algn="ctr" defTabSz="914363" rtl="0" eaLnBrk="1" latinLnBrk="0" hangingPunct="1">
              <a:lnSpc>
                <a:spcPct val="90000"/>
              </a:lnSpc>
              <a:spcBef>
                <a:spcPct val="20000"/>
              </a:spcBef>
              <a:buSzPct val="90000"/>
              <a:buFontTx/>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dirty="0" smtClean="0"/>
              <a:t>Clark Sell</a:t>
            </a:r>
          </a:p>
          <a:p>
            <a:pPr algn="r"/>
            <a:r>
              <a:rPr lang="en-US" dirty="0" smtClean="0"/>
              <a:t>@CSell5</a:t>
            </a:r>
          </a:p>
          <a:p>
            <a:pPr algn="r"/>
            <a:r>
              <a:rPr lang="en-US" dirty="0" err="1" smtClean="0"/>
              <a:t>csell.net</a:t>
            </a:r>
            <a:endParaRPr lang="en-US" dirty="0"/>
          </a:p>
        </p:txBody>
      </p:sp>
      <p:cxnSp>
        <p:nvCxnSpPr>
          <p:cNvPr id="3" name="Straight Connector 2"/>
          <p:cNvCxnSpPr/>
          <p:nvPr/>
        </p:nvCxnSpPr>
        <p:spPr>
          <a:xfrm>
            <a:off x="5118100" y="3975100"/>
            <a:ext cx="838200" cy="130810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8496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ll or none"/>
          <p:cNvSpPr/>
          <p:nvPr/>
        </p:nvSpPr>
        <p:spPr bwMode="auto">
          <a:xfrm>
            <a:off x="7264401" y="5535471"/>
            <a:ext cx="4470400" cy="584775"/>
          </a:xfrm>
          <a:prstGeom prst="rect">
            <a:avLst/>
          </a:prstGeom>
          <a:no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r>
              <a:rPr lang="en-US" sz="3600" dirty="0">
                <a:gradFill>
                  <a:gsLst>
                    <a:gs pos="0">
                      <a:schemeClr val="tx1"/>
                    </a:gs>
                    <a:gs pos="100000">
                      <a:schemeClr val="tx1"/>
                    </a:gs>
                  </a:gsLst>
                  <a:lin ang="16200000" scaled="0"/>
                </a:gradFill>
              </a:rPr>
              <a:t>All or none of these?</a:t>
            </a:r>
          </a:p>
        </p:txBody>
      </p:sp>
      <p:sp>
        <p:nvSpPr>
          <p:cNvPr id="2" name="Title 1"/>
          <p:cNvSpPr>
            <a:spLocks noGrp="1"/>
          </p:cNvSpPr>
          <p:nvPr>
            <p:ph type="title"/>
          </p:nvPr>
        </p:nvSpPr>
        <p:spPr/>
        <p:txBody>
          <a:bodyPr/>
          <a:lstStyle/>
          <a:p>
            <a:r>
              <a:rPr lang="en-US" dirty="0" smtClean="0"/>
              <a:t>What is “HTML5”?</a:t>
            </a:r>
            <a:endParaRPr lang="en-US" dirty="0"/>
          </a:p>
        </p:txBody>
      </p:sp>
      <p:pic>
        <p:nvPicPr>
          <p:cNvPr id="1026" name="Guy-Rad" descr="http://farm5.static.flickr.com/4135/4800906130_a777501d24_z.jpg"/>
          <p:cNvPicPr>
            <a:picLocks noChangeAspect="1" noChangeArrowheads="1"/>
          </p:cNvPicPr>
          <p:nvPr/>
        </p:nvPicPr>
        <p:blipFill rotWithShape="1">
          <a:blip r:embed="rId3">
            <a:extLst>
              <a:ext uri="{28A0092B-C50C-407E-A947-70E740481C1C}">
                <a14:useLocalDpi xmlns:a14="http://schemas.microsoft.com/office/drawing/2010/main" val="0"/>
              </a:ext>
            </a:extLst>
          </a:blip>
          <a:srcRect r="18951" b="2258"/>
          <a:stretch/>
        </p:blipFill>
        <p:spPr bwMode="auto">
          <a:xfrm>
            <a:off x="519112" y="2725845"/>
            <a:ext cx="3851719" cy="3483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HTML 5 logo" descr="C:\Users\brsatrom\Dropbox\ApplicationDevelopmentWithHTML5\HTML5\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513" y="2794000"/>
            <a:ext cx="2401824" cy="2401824"/>
          </a:xfrm>
          <a:prstGeom prst="rect">
            <a:avLst/>
          </a:prstGeom>
          <a:noFill/>
          <a:extLst>
            <a:ext uri="{909E8E84-426E-40dd-AFC4-6F175D3DCCD1}">
              <a14:hiddenFill xmlns:a14="http://schemas.microsoft.com/office/drawing/2010/main">
                <a:solidFill>
                  <a:srgbClr val="FFFFFF"/>
                </a:solidFill>
              </a14:hiddenFill>
            </a:ext>
          </a:extLst>
        </p:spPr>
      </p:pic>
      <p:sp>
        <p:nvSpPr>
          <p:cNvPr id="12" name="Direction of the web"/>
          <p:cNvSpPr/>
          <p:nvPr/>
        </p:nvSpPr>
        <p:spPr bwMode="auto">
          <a:xfrm>
            <a:off x="5791200" y="927033"/>
            <a:ext cx="6397625" cy="584775"/>
          </a:xfrm>
          <a:prstGeom prst="roundRect">
            <a:avLst>
              <a:gd name="adj" fmla="val 0"/>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r>
              <a:rPr lang="en-US" sz="3200" dirty="0">
                <a:solidFill>
                  <a:schemeClr val="bg1"/>
                </a:solidFill>
              </a:rPr>
              <a:t> </a:t>
            </a:r>
            <a:r>
              <a:rPr lang="en-US" sz="3200" dirty="0" smtClean="0">
                <a:solidFill>
                  <a:schemeClr val="bg1"/>
                </a:solidFill>
              </a:rPr>
              <a:t>The direction </a:t>
            </a:r>
            <a:r>
              <a:rPr lang="en-US" sz="3200" dirty="0">
                <a:solidFill>
                  <a:schemeClr val="bg1"/>
                </a:solidFill>
              </a:rPr>
              <a:t>the web is going?</a:t>
            </a:r>
          </a:p>
        </p:txBody>
      </p:sp>
      <p:sp>
        <p:nvSpPr>
          <p:cNvPr id="14" name="What's new and interesting"/>
          <p:cNvSpPr/>
          <p:nvPr/>
        </p:nvSpPr>
        <p:spPr bwMode="auto">
          <a:xfrm>
            <a:off x="0" y="1805873"/>
            <a:ext cx="7863840" cy="584775"/>
          </a:xfrm>
          <a:prstGeom prst="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alpha val="75000"/>
                </a:schemeClr>
              </a:gs>
            </a:gsLst>
            <a:lin ang="8100000" scaled="1"/>
            <a:tileRect/>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182880" bIns="45718" numCol="1" rtlCol="0" anchor="ctr" anchorCtr="0" compatLnSpc="1">
            <a:prstTxWarp prst="textNoShape">
              <a:avLst/>
            </a:prstTxWarp>
          </a:bodyPr>
          <a:lstStyle/>
          <a:p>
            <a:pPr algn="r"/>
            <a:r>
              <a:rPr lang="en-US" sz="3200" dirty="0" smtClean="0">
                <a:solidFill>
                  <a:schemeClr val="bg1"/>
                </a:solidFill>
              </a:rPr>
              <a:t>What’s new </a:t>
            </a:r>
            <a:r>
              <a:rPr lang="en-US" sz="3200" dirty="0">
                <a:solidFill>
                  <a:schemeClr val="bg1"/>
                </a:solidFill>
              </a:rPr>
              <a:t>and interesting on the web?</a:t>
            </a:r>
          </a:p>
        </p:txBody>
      </p:sp>
      <p:sp>
        <p:nvSpPr>
          <p:cNvPr id="18" name="Just new markup"/>
          <p:cNvSpPr/>
          <p:nvPr/>
        </p:nvSpPr>
        <p:spPr bwMode="auto">
          <a:xfrm>
            <a:off x="2889504" y="3066409"/>
            <a:ext cx="4782185" cy="584775"/>
          </a:xfrm>
          <a:prstGeom prst="rect">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lvl="0" algn="ctr"/>
            <a:r>
              <a:rPr lang="en-US" sz="3200" dirty="0">
                <a:solidFill>
                  <a:schemeClr val="bg1"/>
                </a:solidFill>
              </a:rPr>
              <a:t>Just some new markup?</a:t>
            </a:r>
          </a:p>
        </p:txBody>
      </p:sp>
    </p:spTree>
    <p:extLst>
      <p:ext uri="{BB962C8B-B14F-4D97-AF65-F5344CB8AC3E}">
        <p14:creationId xmlns:p14="http://schemas.microsoft.com/office/powerpoint/2010/main" val="345432553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750"/>
                                        <p:tgtEl>
                                          <p:spTgt spid="12"/>
                                        </p:tgtEl>
                                      </p:cBhvr>
                                    </p:animEffect>
                                  </p:childTnLst>
                                </p:cTn>
                              </p:par>
                            </p:childTnLst>
                          </p:cTn>
                        </p:par>
                        <p:par>
                          <p:cTn id="8" fill="hold">
                            <p:stCondLst>
                              <p:cond delay="1750"/>
                            </p:stCondLst>
                            <p:childTnLst>
                              <p:par>
                                <p:cTn id="9" presetID="10" presetClass="entr" presetSubtype="0" fill="hold" grpId="1" nodeType="afterEffect">
                                  <p:stCondLst>
                                    <p:cond delay="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750"/>
                                        <p:tgtEl>
                                          <p:spTgt spid="14"/>
                                        </p:tgtEl>
                                      </p:cBhvr>
                                    </p:animEffect>
                                  </p:childTnLst>
                                </p:cTn>
                              </p:par>
                            </p:childTnLst>
                          </p:cTn>
                        </p:par>
                        <p:par>
                          <p:cTn id="12" fill="hold">
                            <p:stCondLst>
                              <p:cond delay="3550"/>
                            </p:stCondLst>
                            <p:childTnLst>
                              <p:par>
                                <p:cTn id="13" presetID="10" presetClass="entr" presetSubtype="0" fill="hold" grpId="1"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1750"/>
                                        <p:tgtEl>
                                          <p:spTgt spid="1026"/>
                                        </p:tgtEl>
                                      </p:cBhvr>
                                    </p:animEffect>
                                  </p:childTnLst>
                                </p:cTn>
                              </p:par>
                            </p:childTnLst>
                          </p:cTn>
                        </p:par>
                        <p:par>
                          <p:cTn id="19" fill="hold">
                            <p:stCondLst>
                              <p:cond delay="5300"/>
                            </p:stCondLst>
                            <p:childTnLst>
                              <p:par>
                                <p:cTn id="20" presetID="10" presetClass="entr" presetSubtype="0" fill="hold" grpId="1"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75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12" grpId="0" animBg="1"/>
      <p:bldP spid="14" grpId="1" animBg="1"/>
      <p:bldP spid="1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449/3766009204_589788ea4b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5" y="-1409053"/>
            <a:ext cx="12321829" cy="1033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41469" y="5368036"/>
            <a:ext cx="10347356" cy="1181862"/>
          </a:xfr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alpha val="75000"/>
                </a:schemeClr>
              </a:gs>
            </a:gsLst>
            <a:path path="circle">
              <a:fillToRect l="100000" t="100000"/>
            </a:path>
            <a:tileRect r="-100000" b="-100000"/>
          </a:gradFill>
        </p:spPr>
        <p:txBody>
          <a:bodyPr lIns="182880" tIns="91440" rIns="91440" bIns="91440">
            <a:noAutofit/>
          </a:bodyPr>
          <a:lstStyle/>
          <a:p>
            <a:r>
              <a:rPr lang="en-US" sz="3600" dirty="0" smtClean="0">
                <a:solidFill>
                  <a:schemeClr val="bg1"/>
                </a:solidFill>
              </a:rPr>
              <a:t>“Upgrade the site to HTML5?</a:t>
            </a:r>
            <a:br>
              <a:rPr lang="en-US" sz="3600" dirty="0" smtClean="0">
                <a:solidFill>
                  <a:schemeClr val="bg1"/>
                </a:solidFill>
              </a:rPr>
            </a:br>
            <a:r>
              <a:rPr lang="en-US" sz="3600" dirty="0" smtClean="0">
                <a:solidFill>
                  <a:schemeClr val="bg1"/>
                </a:solidFill>
              </a:rPr>
              <a:t>          by close of business TOMORROW?”</a:t>
            </a:r>
            <a:endParaRPr lang="en-US" sz="3600" dirty="0">
              <a:solidFill>
                <a:schemeClr val="bg1"/>
              </a:solidFill>
            </a:endParaRPr>
          </a:p>
        </p:txBody>
      </p:sp>
    </p:spTree>
    <p:extLst>
      <p:ext uri="{BB962C8B-B14F-4D97-AF65-F5344CB8AC3E}">
        <p14:creationId xmlns:p14="http://schemas.microsoft.com/office/powerpoint/2010/main" val="29226637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does “HTML5” Mean to YOU?*</a:t>
            </a:r>
            <a:endParaRPr lang="en-US" dirty="0"/>
          </a:p>
        </p:txBody>
      </p:sp>
      <p:sp>
        <p:nvSpPr>
          <p:cNvPr id="3" name="Text Placeholder 2"/>
          <p:cNvSpPr>
            <a:spLocks noGrp="1"/>
          </p:cNvSpPr>
          <p:nvPr>
            <p:ph type="body" sz="quarter" idx="10"/>
          </p:nvPr>
        </p:nvSpPr>
        <p:spPr/>
        <p:txBody>
          <a:bodyPr/>
          <a:lstStyle/>
          <a:p>
            <a:r>
              <a:rPr lang="en-US" smtClean="0"/>
              <a:t>How you evaluate HTML5 technologies</a:t>
            </a:r>
          </a:p>
          <a:p>
            <a:r>
              <a:rPr lang="en-US" smtClean="0"/>
              <a:t>What you choose to adopt</a:t>
            </a:r>
          </a:p>
          <a:p>
            <a:r>
              <a:rPr lang="en-US" smtClean="0"/>
              <a:t>How you implement them</a:t>
            </a:r>
          </a:p>
          <a:p>
            <a:r>
              <a:rPr lang="en-US" smtClean="0"/>
              <a:t>AND how to avoid leaving older </a:t>
            </a:r>
            <a:br>
              <a:rPr lang="en-US" smtClean="0"/>
            </a:br>
            <a:r>
              <a:rPr lang="en-US" smtClean="0"/>
              <a:t>browsers behind</a:t>
            </a:r>
            <a:endParaRPr lang="en-US" dirty="0"/>
          </a:p>
        </p:txBody>
      </p:sp>
      <p:pic>
        <p:nvPicPr>
          <p:cNvPr id="3076" name="Picture 4" descr="http://farm1.static.flickr.com/131/422213306_02bcf3f7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0500" y="1447800"/>
            <a:ext cx="2742451" cy="3874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3"/>
          <p:cNvSpPr/>
          <p:nvPr/>
        </p:nvSpPr>
        <p:spPr>
          <a:xfrm>
            <a:off x="8430768" y="5548183"/>
            <a:ext cx="3072384" cy="523220"/>
          </a:xfrm>
          <a:prstGeom prst="rect">
            <a:avLst/>
          </a:prstGeom>
        </p:spPr>
        <p:txBody>
          <a:bodyPr wrap="square">
            <a:spAutoFit/>
          </a:bodyPr>
          <a:lstStyle/>
          <a:p>
            <a:pPr algn="ctr"/>
            <a:r>
              <a:rPr lang="en-US" sz="2800" dirty="0" smtClean="0">
                <a:solidFill>
                  <a:srgbClr val="FFC000"/>
                </a:solidFill>
              </a:rPr>
              <a:t>*Tattoos optional</a:t>
            </a:r>
            <a:endParaRPr lang="en-US" sz="2800" dirty="0">
              <a:solidFill>
                <a:srgbClr val="FFC000"/>
              </a:solidFill>
            </a:endParaRPr>
          </a:p>
        </p:txBody>
      </p:sp>
    </p:spTree>
    <p:extLst>
      <p:ext uri="{BB962C8B-B14F-4D97-AF65-F5344CB8AC3E}">
        <p14:creationId xmlns:p14="http://schemas.microsoft.com/office/powerpoint/2010/main" val="47294676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smtClean="0"/>
              <a:t>Defining HTML5</a:t>
            </a:r>
            <a:r>
              <a:rPr lang="en-US" baseline="30000" smtClean="0"/>
              <a:t>*</a:t>
            </a:r>
            <a:r>
              <a:rPr lang="en-US" smtClean="0"/>
              <a:t/>
            </a:r>
            <a:br>
              <a:rPr lang="en-US" smtClean="0"/>
            </a:br>
            <a:endParaRPr lang="en-US" dirty="0"/>
          </a:p>
        </p:txBody>
      </p:sp>
      <p:sp>
        <p:nvSpPr>
          <p:cNvPr id="3" name="Subtitle 2"/>
          <p:cNvSpPr>
            <a:spLocks noGrp="1"/>
          </p:cNvSpPr>
          <p:nvPr>
            <p:ph type="subTitle" idx="1"/>
          </p:nvPr>
        </p:nvSpPr>
        <p:spPr/>
        <p:txBody>
          <a:bodyPr/>
          <a:lstStyle/>
          <a:p>
            <a:r>
              <a:rPr lang="en-US" smtClean="0">
                <a:solidFill>
                  <a:schemeClr val="accent1">
                    <a:alpha val="99000"/>
                  </a:schemeClr>
                </a:solidFill>
              </a:rPr>
              <a:t>*Air Quotes Required</a:t>
            </a:r>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233" y="81268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8287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848" y="1634822"/>
            <a:ext cx="12207140" cy="3251082"/>
            <a:chOff x="398848" y="1634822"/>
            <a:chExt cx="12207140" cy="3251082"/>
          </a:xfrm>
        </p:grpSpPr>
        <p:grpSp>
          <p:nvGrpSpPr>
            <p:cNvPr id="9" name="Group 8"/>
            <p:cNvGrpSpPr/>
            <p:nvPr/>
          </p:nvGrpSpPr>
          <p:grpSpPr>
            <a:xfrm>
              <a:off x="8588169" y="1634822"/>
              <a:ext cx="4017819" cy="3251082"/>
              <a:chOff x="1814945" y="1925782"/>
              <a:chExt cx="4017819" cy="3251082"/>
            </a:xfrm>
          </p:grpSpPr>
          <p:pic>
            <p:nvPicPr>
              <p:cNvPr id="7"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906" y="2660074"/>
                <a:ext cx="2516790" cy="25167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14945" y="1925782"/>
                <a:ext cx="4017819" cy="2554545"/>
              </a:xfrm>
              <a:prstGeom prst="rect">
                <a:avLst/>
              </a:prstGeom>
              <a:noFill/>
            </p:spPr>
            <p:txBody>
              <a:bodyPr wrap="square" lIns="0" tIns="0" rIns="0" bIns="0" rtlCol="0">
                <a:spAutoFit/>
              </a:bodyPr>
              <a:lstStyle/>
              <a:p>
                <a:r>
                  <a:rPr lang="en-US" sz="16600" dirty="0" smtClean="0">
                    <a:gradFill>
                      <a:gsLst>
                        <a:gs pos="0">
                          <a:schemeClr val="tx1"/>
                        </a:gs>
                        <a:gs pos="86000">
                          <a:schemeClr val="tx1"/>
                        </a:gs>
                      </a:gsLst>
                      <a:lin ang="5400000" scaled="0"/>
                    </a:gradFill>
                  </a:rPr>
                  <a:t>“   ”</a:t>
                </a:r>
              </a:p>
            </p:txBody>
          </p:sp>
        </p:grpSp>
        <p:sp>
          <p:nvSpPr>
            <p:cNvPr id="10" name="TextBox 9"/>
            <p:cNvSpPr txBox="1"/>
            <p:nvPr/>
          </p:nvSpPr>
          <p:spPr>
            <a:xfrm>
              <a:off x="8174236" y="2888845"/>
              <a:ext cx="719749" cy="1477328"/>
            </a:xfrm>
            <a:prstGeom prst="rect">
              <a:avLst/>
            </a:prstGeom>
            <a:noFill/>
          </p:spPr>
          <p:txBody>
            <a:bodyPr wrap="none" lIns="0" tIns="0" rIns="0" bIns="0" rtlCol="0">
              <a:spAutoFit/>
            </a:bodyPr>
            <a:lstStyle/>
            <a:p>
              <a:r>
                <a:rPr lang="en-US" sz="9600" dirty="0" smtClean="0">
                  <a:gradFill>
                    <a:gsLst>
                      <a:gs pos="0">
                        <a:schemeClr val="tx1"/>
                      </a:gs>
                      <a:gs pos="86000">
                        <a:schemeClr val="tx1"/>
                      </a:gs>
                    </a:gsLst>
                    <a:lin ang="5400000" scaled="0"/>
                  </a:gradFill>
                </a:rPr>
                <a:t>=</a:t>
              </a:r>
            </a:p>
          </p:txBody>
        </p:sp>
        <p:sp>
          <p:nvSpPr>
            <p:cNvPr id="11" name="Rounded Rectangle 10"/>
            <p:cNvSpPr/>
            <p:nvPr/>
          </p:nvSpPr>
          <p:spPr bwMode="auto">
            <a:xfrm>
              <a:off x="398848" y="3358103"/>
              <a:ext cx="1942575" cy="652077"/>
            </a:xfrm>
            <a:prstGeom prst="roundRect">
              <a:avLst>
                <a:gd name="adj" fmla="val 0"/>
              </a:avLst>
            </a:prstGeom>
            <a:ln cap="rn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HTML</a:t>
              </a:r>
            </a:p>
          </p:txBody>
        </p:sp>
        <p:sp>
          <p:nvSpPr>
            <p:cNvPr id="12" name="Rounded Rectangle 11"/>
            <p:cNvSpPr/>
            <p:nvPr/>
          </p:nvSpPr>
          <p:spPr bwMode="auto">
            <a:xfrm>
              <a:off x="3002073" y="3330393"/>
              <a:ext cx="1819322" cy="670898"/>
            </a:xfrm>
            <a:prstGeom prst="roundRect">
              <a:avLst>
                <a:gd name="adj" fmla="val 0"/>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solidFill>
                    <a:schemeClr val="tx1">
                      <a:alpha val="99000"/>
                    </a:schemeClr>
                  </a:solidFill>
                  <a:effectLst>
                    <a:outerShdw blurRad="38100" dist="38100" dir="2700000" algn="tl">
                      <a:srgbClr val="000000">
                        <a:alpha val="43137"/>
                      </a:srgbClr>
                    </a:outerShdw>
                  </a:effectLst>
                </a:rPr>
                <a:t>CSS 3</a:t>
              </a:r>
              <a:endParaRPr lang="en-US" sz="3200" b="1" dirty="0">
                <a:solidFill>
                  <a:schemeClr val="tx1">
                    <a:alpha val="99000"/>
                  </a:schemeClr>
                </a:solidFill>
                <a:effectLst>
                  <a:outerShdw blurRad="38100" dist="38100" dir="2700000" algn="tl">
                    <a:srgbClr val="000000">
                      <a:alpha val="43137"/>
                    </a:srgbClr>
                  </a:outerShdw>
                </a:effectLst>
              </a:endParaRPr>
            </a:p>
          </p:txBody>
        </p:sp>
        <p:sp>
          <p:nvSpPr>
            <p:cNvPr id="13" name="Rounded Rectangle 12"/>
            <p:cNvSpPr/>
            <p:nvPr/>
          </p:nvSpPr>
          <p:spPr bwMode="auto">
            <a:xfrm>
              <a:off x="5541851" y="3144982"/>
              <a:ext cx="2493835" cy="1044385"/>
            </a:xfrm>
            <a:prstGeom prst="roundRect">
              <a:avLst>
                <a:gd name="adj" fmla="val 0"/>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JavaScript APIs</a:t>
              </a:r>
            </a:p>
          </p:txBody>
        </p:sp>
        <p:sp>
          <p:nvSpPr>
            <p:cNvPr id="15" name="TextBox 14"/>
            <p:cNvSpPr txBox="1"/>
            <p:nvPr/>
          </p:nvSpPr>
          <p:spPr>
            <a:xfrm>
              <a:off x="4843202" y="2978110"/>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sp>
          <p:nvSpPr>
            <p:cNvPr id="16" name="TextBox 15"/>
            <p:cNvSpPr txBox="1"/>
            <p:nvPr/>
          </p:nvSpPr>
          <p:spPr>
            <a:xfrm>
              <a:off x="2339690" y="2988733"/>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grpSp>
      <p:sp>
        <p:nvSpPr>
          <p:cNvPr id="3" name="Left Brace 2"/>
          <p:cNvSpPr/>
          <p:nvPr/>
        </p:nvSpPr>
        <p:spPr>
          <a:xfrm rot="5400000">
            <a:off x="959093" y="2054322"/>
            <a:ext cx="835310" cy="1955800"/>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p:cNvSpPr/>
          <p:nvPr/>
        </p:nvSpPr>
        <p:spPr>
          <a:xfrm rot="5400000">
            <a:off x="3494079" y="1893373"/>
            <a:ext cx="835310" cy="227769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p:cNvSpPr/>
          <p:nvPr/>
        </p:nvSpPr>
        <p:spPr>
          <a:xfrm rot="5400000">
            <a:off x="6371113" y="1850538"/>
            <a:ext cx="835310" cy="236336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Rectangle 5"/>
          <p:cNvSpPr/>
          <p:nvPr/>
        </p:nvSpPr>
        <p:spPr>
          <a:xfrm>
            <a:off x="5176582" y="3392041"/>
            <a:ext cx="3224371"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Geolocation</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Storage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Sockets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FileAPI</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Capture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IndexedDB</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8" name="Rectangle 17"/>
          <p:cNvSpPr/>
          <p:nvPr/>
        </p:nvSpPr>
        <p:spPr>
          <a:xfrm>
            <a:off x="0" y="3449877"/>
            <a:ext cx="2453234"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Markup</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ARIA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Microdata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Canvas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Video</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9" name="Rectangle 18"/>
          <p:cNvSpPr/>
          <p:nvPr/>
        </p:nvSpPr>
        <p:spPr>
          <a:xfrm>
            <a:off x="2260316" y="3449877"/>
            <a:ext cx="3281535"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Selectors</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Queries </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Fonts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Transitions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Animations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Tree>
    <p:extLst>
      <p:ext uri="{BB962C8B-B14F-4D97-AF65-F5344CB8AC3E}">
        <p14:creationId xmlns:p14="http://schemas.microsoft.com/office/powerpoint/2010/main" val="212389197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2.96296E-6 L -3.33333E-6 -0.25 " pathEditMode="relative" rAng="0" ptsTypes="AA">
                                      <p:cBhvr>
                                        <p:cTn id="6" dur="2000" fill="hold"/>
                                        <p:tgtEl>
                                          <p:spTgt spid="2"/>
                                        </p:tgtEl>
                                        <p:attrNameLst>
                                          <p:attrName>ppt_x</p:attrName>
                                          <p:attrName>ppt_y</p:attrName>
                                        </p:attrNameLst>
                                      </p:cBhvr>
                                      <p:rCtr x="0" y="-12500"/>
                                    </p:animMotion>
                                  </p:childTnLst>
                                </p:cTn>
                              </p:par>
                              <p:par>
                                <p:cTn id="7" presetID="42" presetClass="entr" presetSubtype="0" fill="hold" grpId="0"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1000"/>
                                        <p:tgtEl>
                                          <p:spTgt spid="18"/>
                                        </p:tgtEl>
                                      </p:cBhvr>
                                    </p:animEffect>
                                    <p:anim calcmode="lin" valueType="num">
                                      <p:cBhvr>
                                        <p:cTn id="10" dur="1000" fill="hold"/>
                                        <p:tgtEl>
                                          <p:spTgt spid="18"/>
                                        </p:tgtEl>
                                        <p:attrNameLst>
                                          <p:attrName>ppt_x</p:attrName>
                                        </p:attrNameLst>
                                      </p:cBhvr>
                                      <p:tavLst>
                                        <p:tav tm="0">
                                          <p:val>
                                            <p:strVal val="#ppt_x"/>
                                          </p:val>
                                        </p:tav>
                                        <p:tav tm="100000">
                                          <p:val>
                                            <p:strVal val="#ppt_x"/>
                                          </p:val>
                                        </p:tav>
                                      </p:tavLst>
                                    </p:anim>
                                    <p:anim calcmode="lin" valueType="num">
                                      <p:cBhvr>
                                        <p:cTn id="11" dur="1000" fill="hold"/>
                                        <p:tgtEl>
                                          <p:spTgt spid="18"/>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5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5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7" grpId="0" animBg="1"/>
      <p:bldP spid="6" grpId="0"/>
      <p:bldP spid="18"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Areas of HTML5</a:t>
            </a:r>
            <a:endParaRPr lang="en-US" dirty="0"/>
          </a:p>
        </p:txBody>
      </p:sp>
      <p:sp>
        <p:nvSpPr>
          <p:cNvPr id="4" name="Rounded Rectangle 3"/>
          <p:cNvSpPr/>
          <p:nvPr/>
        </p:nvSpPr>
        <p:spPr bwMode="auto">
          <a:xfrm>
            <a:off x="978124"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Performance</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5" name="Rounded Rectangle 14"/>
          <p:cNvSpPr/>
          <p:nvPr/>
        </p:nvSpPr>
        <p:spPr bwMode="auto">
          <a:xfrm>
            <a:off x="978124"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3D Effects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6" name="Rounded Rectangle 15"/>
          <p:cNvSpPr/>
          <p:nvPr/>
        </p:nvSpPr>
        <p:spPr bwMode="auto">
          <a:xfrm>
            <a:off x="3716706"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Semantics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7" name="Rounded Rectangle 16"/>
          <p:cNvSpPr/>
          <p:nvPr/>
        </p:nvSpPr>
        <p:spPr bwMode="auto">
          <a:xfrm>
            <a:off x="6455288"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Styling</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8" name="Rounded Rectangle 17"/>
          <p:cNvSpPr/>
          <p:nvPr/>
        </p:nvSpPr>
        <p:spPr bwMode="auto">
          <a:xfrm>
            <a:off x="9193869"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Multimedia</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9" name="Rounded Rectangle 18"/>
          <p:cNvSpPr/>
          <p:nvPr/>
        </p:nvSpPr>
        <p:spPr bwMode="auto">
          <a:xfrm>
            <a:off x="9193869"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Device Access</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p:txBody>
      </p:sp>
      <p:sp>
        <p:nvSpPr>
          <p:cNvPr id="20" name="Rounded Rectangle 19"/>
          <p:cNvSpPr/>
          <p:nvPr/>
        </p:nvSpPr>
        <p:spPr bwMode="auto">
          <a:xfrm>
            <a:off x="6455288"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Connectivity</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21" name="Rounded Rectangle 20"/>
          <p:cNvSpPr/>
          <p:nvPr/>
        </p:nvSpPr>
        <p:spPr bwMode="auto">
          <a:xfrm>
            <a:off x="3716706"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Offline &amp; Storage</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smtClean="0">
              <a:solidFill>
                <a:schemeClr val="tx1">
                  <a:alpha val="99000"/>
                </a:schemeClr>
              </a:solidFill>
            </a:endParaRPr>
          </a:p>
        </p:txBody>
      </p:sp>
      <p:pic>
        <p:nvPicPr>
          <p:cNvPr id="6147" name="Picture 3" descr="C:\Users\brsatrom\Dropbox\ApplicationDevelopmentWithHTML5\HTML5\HTML5_Tech_Classes_512\HTML5_3D_Effects_512.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78369" y="4462313"/>
            <a:ext cx="2202874" cy="22028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brsatrom\Dropbox\ApplicationDevelopmentWithHTML5\HTML5\HTML5_Tech_Classes_512\HTML5_Connectivity_512.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565994" y="4723119"/>
            <a:ext cx="1781030" cy="178103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brsatrom\Dropbox\ApplicationDevelopmentWithHTML5\HTML5\HTML5_Tech_Classes_512\HTML5_Device_Access_512.png"/>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160617" y="4515280"/>
            <a:ext cx="2080312" cy="20803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brsatrom\Dropbox\ApplicationDevelopmentWithHTML5\HTML5\HTML5_Tech_Classes_512\HTML5_Multimedia_5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5626" y="1534235"/>
            <a:ext cx="1990293" cy="1990293"/>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brsatrom\Dropbox\ApplicationDevelopmentWithHTML5\HTML5\HTML5_Tech_Classes_512\HTML5_Offline_Storage_512.png"/>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820839" y="4661213"/>
            <a:ext cx="1806090" cy="180609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brsatrom\Dropbox\ApplicationDevelopmentWithHTML5\HTML5\HTML5_Tech_Classes_512\HTML5_Styling_5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2184" y="1563256"/>
            <a:ext cx="2045277" cy="2045277"/>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brsatrom\Dropbox\ApplicationDevelopmentWithHTML5\HTML5\HTML5_Tech_Classes_512\HTML5_Semantics_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2147" y="1645201"/>
            <a:ext cx="1707866" cy="170786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Users\brsatrom\Dropbox\ApplicationDevelopmentWithHTML5\HTML5\HTML5_Tech_Classes_512\HTML5_Performance_51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6367" y="1721671"/>
            <a:ext cx="1678567" cy="167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11527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0" s="-70588" l="0"/>
                                      </p:by>
                                    </p:animClr>
                                    <p:animClr clrSpc="hsl" dir="cw">
                                      <p:cBhvr>
                                        <p:cTn id="7" dur="500" fill="hold"/>
                                        <p:tgtEl>
                                          <p:spTgt spid="4"/>
                                        </p:tgtEl>
                                        <p:attrNameLst>
                                          <p:attrName>fillcolor</p:attrName>
                                        </p:attrNameLst>
                                      </p:cBhvr>
                                      <p:by>
                                        <p:hsl h="0" s="-70588" l="0"/>
                                      </p:by>
                                    </p:animClr>
                                    <p:animClr clrSpc="hsl" dir="cw">
                                      <p:cBhvr>
                                        <p:cTn id="8" dur="500" fill="hold"/>
                                        <p:tgtEl>
                                          <p:spTgt spid="4"/>
                                        </p:tgtEl>
                                        <p:attrNameLst>
                                          <p:attrName>stroke.color</p:attrName>
                                        </p:attrNameLst>
                                      </p:cBhvr>
                                      <p:by>
                                        <p:hsl h="0" s="-70588" l="0"/>
                                      </p:by>
                                    </p:animClr>
                                    <p:set>
                                      <p:cBhvr>
                                        <p:cTn id="9" dur="500" fill="hold"/>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grpId="0" nodeType="clickEffect">
                                  <p:stCondLst>
                                    <p:cond delay="0"/>
                                  </p:stCondLst>
                                  <p:childTnLst>
                                    <p:animClr clrSpc="hsl" dir="cw">
                                      <p:cBhvr override="childStyle">
                                        <p:cTn id="13" dur="500" fill="hold"/>
                                        <p:tgtEl>
                                          <p:spTgt spid="16"/>
                                        </p:tgtEl>
                                        <p:attrNameLst>
                                          <p:attrName>style.color</p:attrName>
                                        </p:attrNameLst>
                                      </p:cBhvr>
                                      <p:by>
                                        <p:hsl h="0" s="-70588" l="0"/>
                                      </p:by>
                                    </p:animClr>
                                    <p:animClr clrSpc="hsl" dir="cw">
                                      <p:cBhvr>
                                        <p:cTn id="14" dur="500" fill="hold"/>
                                        <p:tgtEl>
                                          <p:spTgt spid="16"/>
                                        </p:tgtEl>
                                        <p:attrNameLst>
                                          <p:attrName>fillcolor</p:attrName>
                                        </p:attrNameLst>
                                      </p:cBhvr>
                                      <p:by>
                                        <p:hsl h="0" s="-70588" l="0"/>
                                      </p:by>
                                    </p:animClr>
                                    <p:animClr clrSpc="hsl" dir="cw">
                                      <p:cBhvr>
                                        <p:cTn id="15" dur="500" fill="hold"/>
                                        <p:tgtEl>
                                          <p:spTgt spid="16"/>
                                        </p:tgtEl>
                                        <p:attrNameLst>
                                          <p:attrName>stroke.color</p:attrName>
                                        </p:attrNameLst>
                                      </p:cBhvr>
                                      <p:by>
                                        <p:hsl h="0" s="-70588" l="0"/>
                                      </p:by>
                                    </p:animClr>
                                    <p:set>
                                      <p:cBhvr>
                                        <p:cTn id="16" dur="500" fill="hold"/>
                                        <p:tgtEl>
                                          <p:spTgt spid="16"/>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grpId="0" nodeType="clickEffect">
                                  <p:stCondLst>
                                    <p:cond delay="0"/>
                                  </p:stCondLst>
                                  <p:childTnLst>
                                    <p:animClr clrSpc="hsl" dir="cw">
                                      <p:cBhvr override="childStyle">
                                        <p:cTn id="20" dur="500" fill="hold"/>
                                        <p:tgtEl>
                                          <p:spTgt spid="17"/>
                                        </p:tgtEl>
                                        <p:attrNameLst>
                                          <p:attrName>style.color</p:attrName>
                                        </p:attrNameLst>
                                      </p:cBhvr>
                                      <p:by>
                                        <p:hsl h="0" s="-70588" l="0"/>
                                      </p:by>
                                    </p:animClr>
                                    <p:animClr clrSpc="hsl" dir="cw">
                                      <p:cBhvr>
                                        <p:cTn id="21" dur="500" fill="hold"/>
                                        <p:tgtEl>
                                          <p:spTgt spid="17"/>
                                        </p:tgtEl>
                                        <p:attrNameLst>
                                          <p:attrName>fillcolor</p:attrName>
                                        </p:attrNameLst>
                                      </p:cBhvr>
                                      <p:by>
                                        <p:hsl h="0" s="-70588" l="0"/>
                                      </p:by>
                                    </p:animClr>
                                    <p:animClr clrSpc="hsl" dir="cw">
                                      <p:cBhvr>
                                        <p:cTn id="22" dur="500" fill="hold"/>
                                        <p:tgtEl>
                                          <p:spTgt spid="17"/>
                                        </p:tgtEl>
                                        <p:attrNameLst>
                                          <p:attrName>stroke.color</p:attrName>
                                        </p:attrNameLst>
                                      </p:cBhvr>
                                      <p:by>
                                        <p:hsl h="0" s="-70588" l="0"/>
                                      </p:by>
                                    </p:animClr>
                                    <p:set>
                                      <p:cBhvr>
                                        <p:cTn id="23" dur="500" fill="hold"/>
                                        <p:tgtEl>
                                          <p:spTgt spid="17"/>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5" presetClass="emph" presetSubtype="0" fill="hold" grpId="0" nodeType="clickEffect">
                                  <p:stCondLst>
                                    <p:cond delay="0"/>
                                  </p:stCondLst>
                                  <p:childTnLst>
                                    <p:animClr clrSpc="hsl" dir="cw">
                                      <p:cBhvr override="childStyle">
                                        <p:cTn id="27" dur="500" fill="hold"/>
                                        <p:tgtEl>
                                          <p:spTgt spid="18"/>
                                        </p:tgtEl>
                                        <p:attrNameLst>
                                          <p:attrName>style.color</p:attrName>
                                        </p:attrNameLst>
                                      </p:cBhvr>
                                      <p:by>
                                        <p:hsl h="0" s="-70588" l="0"/>
                                      </p:by>
                                    </p:animClr>
                                    <p:animClr clrSpc="hsl" dir="cw">
                                      <p:cBhvr>
                                        <p:cTn id="28" dur="500" fill="hold"/>
                                        <p:tgtEl>
                                          <p:spTgt spid="18"/>
                                        </p:tgtEl>
                                        <p:attrNameLst>
                                          <p:attrName>fillcolor</p:attrName>
                                        </p:attrNameLst>
                                      </p:cBhvr>
                                      <p:by>
                                        <p:hsl h="0" s="-70588" l="0"/>
                                      </p:by>
                                    </p:animClr>
                                    <p:animClr clrSpc="hsl" dir="cw">
                                      <p:cBhvr>
                                        <p:cTn id="29" dur="500" fill="hold"/>
                                        <p:tgtEl>
                                          <p:spTgt spid="18"/>
                                        </p:tgtEl>
                                        <p:attrNameLst>
                                          <p:attrName>stroke.color</p:attrName>
                                        </p:attrNameLst>
                                      </p:cBhvr>
                                      <p:by>
                                        <p:hsl h="0" s="-70588" l="0"/>
                                      </p:by>
                                    </p:animClr>
                                    <p:set>
                                      <p:cBhvr>
                                        <p:cTn id="30" dur="500" fill="hold"/>
                                        <p:tgtEl>
                                          <p:spTgt spid="18"/>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5" presetClass="emph" presetSubtype="0" fill="hold" grpId="0" nodeType="clickEffect">
                                  <p:stCondLst>
                                    <p:cond delay="0"/>
                                  </p:stCondLst>
                                  <p:childTnLst>
                                    <p:animClr clrSpc="hsl" dir="cw">
                                      <p:cBhvr override="childStyle">
                                        <p:cTn id="34" dur="500" fill="hold"/>
                                        <p:tgtEl>
                                          <p:spTgt spid="15"/>
                                        </p:tgtEl>
                                        <p:attrNameLst>
                                          <p:attrName>style.color</p:attrName>
                                        </p:attrNameLst>
                                      </p:cBhvr>
                                      <p:by>
                                        <p:hsl h="0" s="-70588" l="0"/>
                                      </p:by>
                                    </p:animClr>
                                    <p:animClr clrSpc="hsl" dir="cw">
                                      <p:cBhvr>
                                        <p:cTn id="35" dur="500" fill="hold"/>
                                        <p:tgtEl>
                                          <p:spTgt spid="15"/>
                                        </p:tgtEl>
                                        <p:attrNameLst>
                                          <p:attrName>fillcolor</p:attrName>
                                        </p:attrNameLst>
                                      </p:cBhvr>
                                      <p:by>
                                        <p:hsl h="0" s="-70588" l="0"/>
                                      </p:by>
                                    </p:animClr>
                                    <p:animClr clrSpc="hsl" dir="cw">
                                      <p:cBhvr>
                                        <p:cTn id="36" dur="500" fill="hold"/>
                                        <p:tgtEl>
                                          <p:spTgt spid="15"/>
                                        </p:tgtEl>
                                        <p:attrNameLst>
                                          <p:attrName>stroke.color</p:attrName>
                                        </p:attrNameLst>
                                      </p:cBhvr>
                                      <p:by>
                                        <p:hsl h="0" s="-70588" l="0"/>
                                      </p:by>
                                    </p:animClr>
                                    <p:set>
                                      <p:cBhvr>
                                        <p:cTn id="37" dur="500" fill="hold"/>
                                        <p:tgtEl>
                                          <p:spTgt spid="15"/>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5" presetClass="emph" presetSubtype="0" fill="hold" grpId="0" nodeType="clickEffect">
                                  <p:stCondLst>
                                    <p:cond delay="0"/>
                                  </p:stCondLst>
                                  <p:childTnLst>
                                    <p:animClr clrSpc="hsl" dir="cw">
                                      <p:cBhvr override="childStyle">
                                        <p:cTn id="41" dur="500" fill="hold"/>
                                        <p:tgtEl>
                                          <p:spTgt spid="21"/>
                                        </p:tgtEl>
                                        <p:attrNameLst>
                                          <p:attrName>style.color</p:attrName>
                                        </p:attrNameLst>
                                      </p:cBhvr>
                                      <p:by>
                                        <p:hsl h="0" s="-70588" l="0"/>
                                      </p:by>
                                    </p:animClr>
                                    <p:animClr clrSpc="hsl" dir="cw">
                                      <p:cBhvr>
                                        <p:cTn id="42" dur="500" fill="hold"/>
                                        <p:tgtEl>
                                          <p:spTgt spid="21"/>
                                        </p:tgtEl>
                                        <p:attrNameLst>
                                          <p:attrName>fillcolor</p:attrName>
                                        </p:attrNameLst>
                                      </p:cBhvr>
                                      <p:by>
                                        <p:hsl h="0" s="-70588" l="0"/>
                                      </p:by>
                                    </p:animClr>
                                    <p:animClr clrSpc="hsl" dir="cw">
                                      <p:cBhvr>
                                        <p:cTn id="43" dur="500" fill="hold"/>
                                        <p:tgtEl>
                                          <p:spTgt spid="21"/>
                                        </p:tgtEl>
                                        <p:attrNameLst>
                                          <p:attrName>stroke.color</p:attrName>
                                        </p:attrNameLst>
                                      </p:cBhvr>
                                      <p:by>
                                        <p:hsl h="0" s="-70588" l="0"/>
                                      </p:by>
                                    </p:animClr>
                                    <p:set>
                                      <p:cBhvr>
                                        <p:cTn id="44" dur="500" fill="hold"/>
                                        <p:tgtEl>
                                          <p:spTgt spid="21"/>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5" presetClass="emph" presetSubtype="0" fill="hold" grpId="0" nodeType="clickEffect">
                                  <p:stCondLst>
                                    <p:cond delay="0"/>
                                  </p:stCondLst>
                                  <p:childTnLst>
                                    <p:animClr clrSpc="hsl" dir="cw">
                                      <p:cBhvr override="childStyle">
                                        <p:cTn id="48" dur="500" fill="hold"/>
                                        <p:tgtEl>
                                          <p:spTgt spid="20"/>
                                        </p:tgtEl>
                                        <p:attrNameLst>
                                          <p:attrName>style.color</p:attrName>
                                        </p:attrNameLst>
                                      </p:cBhvr>
                                      <p:by>
                                        <p:hsl h="0" s="-70588" l="0"/>
                                      </p:by>
                                    </p:animClr>
                                    <p:animClr clrSpc="hsl" dir="cw">
                                      <p:cBhvr>
                                        <p:cTn id="49" dur="500" fill="hold"/>
                                        <p:tgtEl>
                                          <p:spTgt spid="20"/>
                                        </p:tgtEl>
                                        <p:attrNameLst>
                                          <p:attrName>fillcolor</p:attrName>
                                        </p:attrNameLst>
                                      </p:cBhvr>
                                      <p:by>
                                        <p:hsl h="0" s="-70588" l="0"/>
                                      </p:by>
                                    </p:animClr>
                                    <p:animClr clrSpc="hsl" dir="cw">
                                      <p:cBhvr>
                                        <p:cTn id="50" dur="500" fill="hold"/>
                                        <p:tgtEl>
                                          <p:spTgt spid="20"/>
                                        </p:tgtEl>
                                        <p:attrNameLst>
                                          <p:attrName>stroke.color</p:attrName>
                                        </p:attrNameLst>
                                      </p:cBhvr>
                                      <p:by>
                                        <p:hsl h="0" s="-70588" l="0"/>
                                      </p:by>
                                    </p:animClr>
                                    <p:set>
                                      <p:cBhvr>
                                        <p:cTn id="51" dur="500" fill="hold"/>
                                        <p:tgtEl>
                                          <p:spTgt spid="20"/>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5" presetClass="emph" presetSubtype="0" fill="hold" grpId="0" nodeType="clickEffect">
                                  <p:stCondLst>
                                    <p:cond delay="0"/>
                                  </p:stCondLst>
                                  <p:childTnLst>
                                    <p:animClr clrSpc="hsl" dir="cw">
                                      <p:cBhvr override="childStyle">
                                        <p:cTn id="55" dur="500" fill="hold"/>
                                        <p:tgtEl>
                                          <p:spTgt spid="19"/>
                                        </p:tgtEl>
                                        <p:attrNameLst>
                                          <p:attrName>style.color</p:attrName>
                                        </p:attrNameLst>
                                      </p:cBhvr>
                                      <p:by>
                                        <p:hsl h="0" s="-70588" l="0"/>
                                      </p:by>
                                    </p:animClr>
                                    <p:animClr clrSpc="hsl" dir="cw">
                                      <p:cBhvr>
                                        <p:cTn id="56" dur="500" fill="hold"/>
                                        <p:tgtEl>
                                          <p:spTgt spid="19"/>
                                        </p:tgtEl>
                                        <p:attrNameLst>
                                          <p:attrName>fillcolor</p:attrName>
                                        </p:attrNameLst>
                                      </p:cBhvr>
                                      <p:by>
                                        <p:hsl h="0" s="-70588" l="0"/>
                                      </p:by>
                                    </p:animClr>
                                    <p:animClr clrSpc="hsl" dir="cw">
                                      <p:cBhvr>
                                        <p:cTn id="57" dur="500" fill="hold"/>
                                        <p:tgtEl>
                                          <p:spTgt spid="19"/>
                                        </p:tgtEl>
                                        <p:attrNameLst>
                                          <p:attrName>stroke.color</p:attrName>
                                        </p:attrNameLst>
                                      </p:cBhvr>
                                      <p:by>
                                        <p:hsl h="0" s="-70588" l="0"/>
                                      </p:by>
                                    </p:animClr>
                                    <p:set>
                                      <p:cBhvr>
                                        <p:cTn id="58"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animBg="1"/>
      <p:bldP spid="19"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 a SPEC, yes only a SPEC"/>
          <p:cNvPicPr>
            <a:picLocks noChangeAspect="1"/>
          </p:cNvPicPr>
          <p:nvPr/>
        </p:nvPicPr>
        <p:blipFill rotWithShape="1">
          <a:blip r:embed="rId3">
            <a:extLst>
              <a:ext uri="{28A0092B-C50C-407E-A947-70E740481C1C}">
                <a14:useLocalDpi xmlns:a14="http://schemas.microsoft.com/office/drawing/2010/main" val="0"/>
              </a:ext>
            </a:extLst>
          </a:blip>
          <a:srcRect t="10281" b="-1579"/>
          <a:stretch/>
        </p:blipFill>
        <p:spPr>
          <a:xfrm>
            <a:off x="4308287" y="1779096"/>
            <a:ext cx="3572251" cy="34114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Diagram 3"/>
          <p:cNvGraphicFramePr/>
          <p:nvPr>
            <p:extLst>
              <p:ext uri="{D42A27DB-BD31-4B8C-83A1-F6EECF244321}">
                <p14:modId xmlns:p14="http://schemas.microsoft.com/office/powerpoint/2010/main" val="1029327075"/>
              </p:ext>
            </p:extLst>
          </p:nvPr>
        </p:nvGraphicFramePr>
        <p:xfrm>
          <a:off x="152515" y="1420598"/>
          <a:ext cx="11238976" cy="3132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p:txBody>
          <a:bodyPr/>
          <a:lstStyle/>
          <a:p>
            <a:r>
              <a:rPr lang="en-US" dirty="0" smtClean="0"/>
              <a:t>“I’m Just a Spec, Yes Only a Spec”</a:t>
            </a:r>
            <a:endParaRPr lang="en-US" dirty="0"/>
          </a:p>
        </p:txBody>
      </p:sp>
      <p:grpSp>
        <p:nvGrpSpPr>
          <p:cNvPr id="13" name="Group 3"/>
          <p:cNvGrpSpPr/>
          <p:nvPr/>
        </p:nvGrpSpPr>
        <p:grpSpPr>
          <a:xfrm>
            <a:off x="6784680" y="3702626"/>
            <a:ext cx="1985248" cy="2867718"/>
            <a:chOff x="6784680" y="3702626"/>
            <a:chExt cx="1985248" cy="2867718"/>
          </a:xfrm>
        </p:grpSpPr>
        <p:sp>
          <p:nvSpPr>
            <p:cNvPr id="31" name="Right Arrow 30"/>
            <p:cNvSpPr/>
            <p:nvPr/>
          </p:nvSpPr>
          <p:spPr bwMode="auto">
            <a:xfrm rot="16200000">
              <a:off x="6849308" y="4214491"/>
              <a:ext cx="1372612" cy="348882"/>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1" name="Rounded Rectangle 10"/>
            <p:cNvSpPr/>
            <p:nvPr/>
          </p:nvSpPr>
          <p:spPr bwMode="auto">
            <a:xfrm>
              <a:off x="6784680" y="5060480"/>
              <a:ext cx="1985248" cy="1509864"/>
            </a:xfrm>
            <a:prstGeom prst="roundRect">
              <a:avLst>
                <a:gd name="adj" fmla="val 8408"/>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Geolocation</a:t>
              </a:r>
            </a:p>
            <a:p>
              <a:pPr defTabSz="914099"/>
              <a:r>
                <a:rPr lang="en-US" dirty="0">
                  <a:solidFill>
                    <a:schemeClr val="tx1">
                      <a:alpha val="99000"/>
                    </a:schemeClr>
                  </a:solidFill>
                </a:rPr>
                <a:t>Media Queries</a:t>
              </a:r>
            </a:p>
            <a:p>
              <a:pPr defTabSz="914099"/>
              <a:r>
                <a:rPr lang="en-US" dirty="0" smtClean="0">
                  <a:solidFill>
                    <a:schemeClr val="tx1">
                      <a:alpha val="99000"/>
                    </a:schemeClr>
                  </a:solidFill>
                </a:rPr>
                <a:t>WAI-ARIA</a:t>
              </a:r>
            </a:p>
          </p:txBody>
        </p:sp>
      </p:grpSp>
      <p:grpSp>
        <p:nvGrpSpPr>
          <p:cNvPr id="12" name="Group 2"/>
          <p:cNvGrpSpPr/>
          <p:nvPr/>
        </p:nvGrpSpPr>
        <p:grpSpPr>
          <a:xfrm>
            <a:off x="4042064" y="3463636"/>
            <a:ext cx="2536550" cy="3106708"/>
            <a:chOff x="4042064" y="3463636"/>
            <a:chExt cx="2536550" cy="3106708"/>
          </a:xfrm>
        </p:grpSpPr>
        <p:sp>
          <p:nvSpPr>
            <p:cNvPr id="30" name="Right Arrow 29"/>
            <p:cNvSpPr/>
            <p:nvPr/>
          </p:nvSpPr>
          <p:spPr bwMode="auto">
            <a:xfrm rot="16200000">
              <a:off x="4762748" y="4091810"/>
              <a:ext cx="1611602" cy="355254"/>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7" name="Rounded Rectangle 16"/>
            <p:cNvSpPr/>
            <p:nvPr/>
          </p:nvSpPr>
          <p:spPr bwMode="auto">
            <a:xfrm>
              <a:off x="4042064" y="5060480"/>
              <a:ext cx="2536550" cy="1509864"/>
            </a:xfrm>
            <a:prstGeom prst="roundRect">
              <a:avLst>
                <a:gd name="adj" fmla="val 9510"/>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Server-Sent Events</a:t>
              </a:r>
            </a:p>
            <a:p>
              <a:pPr defTabSz="914099"/>
              <a:r>
                <a:rPr lang="en-US" dirty="0" smtClean="0">
                  <a:solidFill>
                    <a:schemeClr val="tx1">
                      <a:alpha val="99000"/>
                    </a:schemeClr>
                  </a:solidFill>
                </a:rPr>
                <a:t>SVG 1.1 (2</a:t>
              </a:r>
              <a:r>
                <a:rPr lang="en-US" baseline="30000" dirty="0" smtClean="0">
                  <a:solidFill>
                    <a:schemeClr val="tx1">
                      <a:alpha val="99000"/>
                    </a:schemeClr>
                  </a:solidFill>
                </a:rPr>
                <a:t>nd</a:t>
              </a:r>
              <a:r>
                <a:rPr lang="en-US" dirty="0" smtClean="0">
                  <a:solidFill>
                    <a:schemeClr val="tx1">
                      <a:alpha val="99000"/>
                    </a:schemeClr>
                  </a:solidFill>
                </a:rPr>
                <a:t> Ed)</a:t>
              </a:r>
              <a:endParaRPr lang="en-US" dirty="0">
                <a:solidFill>
                  <a:schemeClr val="tx1">
                    <a:alpha val="99000"/>
                  </a:schemeClr>
                </a:solidFill>
              </a:endParaRPr>
            </a:p>
            <a:p>
              <a:pPr defTabSz="914099"/>
              <a:r>
                <a:rPr lang="en-US" dirty="0" smtClean="0">
                  <a:solidFill>
                    <a:schemeClr val="tx1">
                      <a:alpha val="99000"/>
                    </a:schemeClr>
                  </a:solidFill>
                </a:rPr>
                <a:t>Web Workers</a:t>
              </a:r>
            </a:p>
            <a:p>
              <a:pPr defTabSz="914099"/>
              <a:r>
                <a:rPr lang="en-US" dirty="0" smtClean="0">
                  <a:solidFill>
                    <a:schemeClr val="tx1">
                      <a:alpha val="99000"/>
                    </a:schemeClr>
                  </a:solidFill>
                </a:rPr>
                <a:t>WOFF</a:t>
              </a:r>
            </a:p>
          </p:txBody>
        </p:sp>
      </p:grpSp>
      <p:grpSp>
        <p:nvGrpSpPr>
          <p:cNvPr id="7" name="Group 4"/>
          <p:cNvGrpSpPr/>
          <p:nvPr/>
        </p:nvGrpSpPr>
        <p:grpSpPr>
          <a:xfrm>
            <a:off x="8988136" y="3979717"/>
            <a:ext cx="1975786" cy="2590627"/>
            <a:chOff x="8988136" y="3979717"/>
            <a:chExt cx="1975786" cy="2590627"/>
          </a:xfrm>
        </p:grpSpPr>
        <p:sp>
          <p:nvSpPr>
            <p:cNvPr id="32" name="Right Arrow 31"/>
            <p:cNvSpPr/>
            <p:nvPr/>
          </p:nvSpPr>
          <p:spPr bwMode="auto">
            <a:xfrm rot="16200000">
              <a:off x="9140620" y="4344489"/>
              <a:ext cx="1095519" cy="365975"/>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6" name="Rounded Rectangle 15"/>
            <p:cNvSpPr/>
            <p:nvPr/>
          </p:nvSpPr>
          <p:spPr bwMode="auto">
            <a:xfrm>
              <a:off x="8988136" y="5042517"/>
              <a:ext cx="1975786" cy="1527827"/>
            </a:xfrm>
            <a:prstGeom prst="roundRect">
              <a:avLst>
                <a:gd name="adj" fmla="val 959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a:r>
                <a:rPr lang="en-US" dirty="0" smtClean="0">
                  <a:solidFill>
                    <a:schemeClr val="tx1">
                      <a:alpha val="99000"/>
                    </a:schemeClr>
                  </a:solidFill>
                </a:rPr>
                <a:t>MathML</a:t>
              </a:r>
            </a:p>
            <a:p>
              <a:pPr defTabSz="914099"/>
              <a:r>
                <a:rPr lang="en-US" dirty="0" smtClean="0">
                  <a:solidFill>
                    <a:schemeClr val="tx1">
                      <a:alpha val="99000"/>
                    </a:schemeClr>
                  </a:solidFill>
                </a:rPr>
                <a:t>SVG 1.1</a:t>
              </a:r>
            </a:p>
            <a:p>
              <a:pPr defTabSz="914099"/>
              <a:r>
                <a:rPr lang="en-US" dirty="0" smtClean="0">
                  <a:solidFill>
                    <a:schemeClr val="tx1">
                      <a:alpha val="99000"/>
                    </a:schemeClr>
                  </a:solidFill>
                </a:rPr>
                <a:t>Selectors (L3)</a:t>
              </a:r>
            </a:p>
          </p:txBody>
        </p:sp>
      </p:grpSp>
      <p:grpSp>
        <p:nvGrpSpPr>
          <p:cNvPr id="6" name="Group 1"/>
          <p:cNvGrpSpPr/>
          <p:nvPr/>
        </p:nvGrpSpPr>
        <p:grpSpPr>
          <a:xfrm>
            <a:off x="713947" y="3825465"/>
            <a:ext cx="4382926" cy="2744879"/>
            <a:chOff x="713947" y="3825465"/>
            <a:chExt cx="4382926" cy="2744879"/>
          </a:xfrm>
        </p:grpSpPr>
        <p:grpSp>
          <p:nvGrpSpPr>
            <p:cNvPr id="15" name="Group 14"/>
            <p:cNvGrpSpPr/>
            <p:nvPr/>
          </p:nvGrpSpPr>
          <p:grpSpPr>
            <a:xfrm>
              <a:off x="713947" y="3825465"/>
              <a:ext cx="4382926" cy="2744879"/>
              <a:chOff x="713947" y="3825465"/>
              <a:chExt cx="4382926" cy="2744879"/>
            </a:xfrm>
          </p:grpSpPr>
          <p:sp>
            <p:nvSpPr>
              <p:cNvPr id="29" name="Right Arrow 28"/>
              <p:cNvSpPr/>
              <p:nvPr/>
            </p:nvSpPr>
            <p:spPr bwMode="auto">
              <a:xfrm rot="19742353">
                <a:off x="2906246" y="3825465"/>
                <a:ext cx="2190627" cy="312206"/>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3" name="Rounded Rectangle 2"/>
              <p:cNvSpPr/>
              <p:nvPr/>
            </p:nvSpPr>
            <p:spPr bwMode="auto">
              <a:xfrm>
                <a:off x="713947" y="4596938"/>
                <a:ext cx="3125171" cy="1973406"/>
              </a:xfrm>
              <a:prstGeom prst="roundRect">
                <a:avLst>
                  <a:gd name="adj" fmla="val 616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137160" tIns="45718" rIns="91436" bIns="45718" numCol="1" rtlCol="0" anchor="ctr" anchorCtr="0" compatLnSpc="1">
                <a:prstTxWarp prst="textNoShape">
                  <a:avLst/>
                </a:prstTxWarp>
              </a:bodyPr>
              <a:lstStyle/>
              <a:p>
                <a:pPr defTabSz="914099"/>
                <a:r>
                  <a:rPr lang="en-US" dirty="0">
                    <a:gradFill>
                      <a:gsLst>
                        <a:gs pos="0">
                          <a:schemeClr val="tx1"/>
                        </a:gs>
                        <a:gs pos="100000">
                          <a:schemeClr val="tx1"/>
                        </a:gs>
                      </a:gsLst>
                    </a:gradFill>
                  </a:rPr>
                  <a:t>Canvas</a:t>
                </a:r>
              </a:p>
              <a:p>
                <a:pPr defTabSz="914099"/>
                <a:r>
                  <a:rPr lang="en-US" dirty="0">
                    <a:gradFill>
                      <a:gsLst>
                        <a:gs pos="0">
                          <a:schemeClr val="tx1"/>
                        </a:gs>
                        <a:gs pos="100000">
                          <a:schemeClr val="tx1"/>
                        </a:gs>
                      </a:gsLst>
                    </a:gradFill>
                  </a:rPr>
                  <a:t>Fonts</a:t>
                </a:r>
              </a:p>
              <a:p>
                <a:pPr defTabSz="914099"/>
                <a:r>
                  <a:rPr lang="en-US" dirty="0" smtClean="0">
                    <a:gradFill>
                      <a:gsLst>
                        <a:gs pos="0">
                          <a:schemeClr val="tx1"/>
                        </a:gs>
                        <a:gs pos="100000">
                          <a:schemeClr val="tx1"/>
                        </a:gs>
                      </a:gsLst>
                    </a:gradFill>
                  </a:rPr>
                  <a:t>Forms</a:t>
                </a:r>
                <a:endParaRPr lang="en-US" dirty="0">
                  <a:gradFill>
                    <a:gsLst>
                      <a:gs pos="0">
                        <a:schemeClr val="tx1"/>
                      </a:gs>
                      <a:gs pos="100000">
                        <a:schemeClr val="tx1"/>
                      </a:gs>
                    </a:gsLst>
                  </a:gradFill>
                </a:endParaRPr>
              </a:p>
              <a:p>
                <a:pPr defTabSz="914099"/>
                <a:r>
                  <a:rPr lang="en-US" dirty="0" smtClean="0">
                    <a:gradFill>
                      <a:gsLst>
                        <a:gs pos="0">
                          <a:schemeClr val="tx1"/>
                        </a:gs>
                        <a:gs pos="100000">
                          <a:schemeClr val="tx1"/>
                        </a:gs>
                      </a:gsLst>
                    </a:gradFill>
                  </a:rPr>
                  <a:t>Markup</a:t>
                </a:r>
              </a:p>
              <a:p>
                <a:pPr defTabSz="914099"/>
                <a:r>
                  <a:rPr lang="en-US" dirty="0" smtClean="0">
                    <a:gradFill>
                      <a:gsLst>
                        <a:gs pos="0">
                          <a:schemeClr val="tx1"/>
                        </a:gs>
                        <a:gs pos="100000">
                          <a:schemeClr val="tx1"/>
                        </a:gs>
                      </a:gsLst>
                    </a:gradFill>
                  </a:rPr>
                  <a:t>Messaging</a:t>
                </a:r>
              </a:p>
            </p:txBody>
          </p:sp>
        </p:grpSp>
        <p:sp>
          <p:nvSpPr>
            <p:cNvPr id="9" name="Rectangle 8"/>
            <p:cNvSpPr/>
            <p:nvPr/>
          </p:nvSpPr>
          <p:spPr>
            <a:xfrm>
              <a:off x="2203311" y="4854190"/>
              <a:ext cx="1535545" cy="1477328"/>
            </a:xfrm>
            <a:prstGeom prst="rect">
              <a:avLst/>
            </a:prstGeom>
          </p:spPr>
          <p:txBody>
            <a:bodyPr wrap="square">
              <a:spAutoFit/>
            </a:bodyPr>
            <a:lstStyle/>
            <a:p>
              <a:pPr defTabSz="914099"/>
              <a:r>
                <a:rPr lang="en-US" dirty="0" err="1">
                  <a:gradFill>
                    <a:gsLst>
                      <a:gs pos="0">
                        <a:schemeClr val="tx1"/>
                      </a:gs>
                      <a:gs pos="100000">
                        <a:schemeClr val="tx1"/>
                      </a:gs>
                    </a:gsLst>
                    <a:lin ang="0" scaled="1"/>
                  </a:gradFill>
                </a:rPr>
                <a:t>Microdata</a:t>
              </a:r>
              <a:endParaRPr lang="en-US" dirty="0">
                <a:gradFill>
                  <a:gsLst>
                    <a:gs pos="0">
                      <a:schemeClr val="tx1"/>
                    </a:gs>
                    <a:gs pos="100000">
                      <a:schemeClr val="tx1"/>
                    </a:gs>
                  </a:gsLst>
                  <a:lin ang="0" scaled="1"/>
                </a:gradFill>
              </a:endParaRPr>
            </a:p>
            <a:p>
              <a:pPr defTabSz="914099"/>
              <a:r>
                <a:rPr lang="en-US" dirty="0">
                  <a:gradFill>
                    <a:gsLst>
                      <a:gs pos="0">
                        <a:schemeClr val="tx1"/>
                      </a:gs>
                      <a:gs pos="100000">
                        <a:schemeClr val="tx1"/>
                      </a:gs>
                    </a:gsLst>
                    <a:lin ang="0" scaled="1"/>
                  </a:gradFill>
                </a:rPr>
                <a:t>Transforms</a:t>
              </a:r>
            </a:p>
            <a:p>
              <a:pPr defTabSz="914099"/>
              <a:r>
                <a:rPr lang="en-US" dirty="0">
                  <a:gradFill>
                    <a:gsLst>
                      <a:gs pos="0">
                        <a:schemeClr val="tx1"/>
                      </a:gs>
                      <a:gs pos="100000">
                        <a:schemeClr val="tx1"/>
                      </a:gs>
                    </a:gsLst>
                    <a:lin ang="0" scaled="1"/>
                  </a:gradFill>
                </a:rPr>
                <a:t>Transitions</a:t>
              </a:r>
            </a:p>
            <a:p>
              <a:pPr defTabSz="914099"/>
              <a:r>
                <a:rPr lang="en-US" dirty="0">
                  <a:gradFill>
                    <a:gsLst>
                      <a:gs pos="0">
                        <a:schemeClr val="tx1"/>
                      </a:gs>
                      <a:gs pos="100000">
                        <a:schemeClr val="tx1"/>
                      </a:gs>
                    </a:gsLst>
                    <a:lin ang="0" scaled="1"/>
                  </a:gradFill>
                </a:rPr>
                <a:t>Web Sockets</a:t>
              </a:r>
            </a:p>
            <a:p>
              <a:pPr defTabSz="914099"/>
              <a:r>
                <a:rPr lang="en-US" dirty="0">
                  <a:gradFill>
                    <a:gsLst>
                      <a:gs pos="0">
                        <a:schemeClr val="tx1"/>
                      </a:gs>
                      <a:gs pos="100000">
                        <a:schemeClr val="tx1"/>
                      </a:gs>
                    </a:gsLst>
                    <a:lin ang="0" scaled="1"/>
                  </a:gradFill>
                </a:rPr>
                <a:t>Web Storage</a:t>
              </a:r>
            </a:p>
          </p:txBody>
        </p:sp>
      </p:grpSp>
    </p:spTree>
    <p:extLst>
      <p:ext uri="{BB962C8B-B14F-4D97-AF65-F5344CB8AC3E}">
        <p14:creationId xmlns:p14="http://schemas.microsoft.com/office/powerpoint/2010/main" val="6597340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15000" decel="15000" fill="hold" nodeType="clickEffect">
                                  <p:stCondLst>
                                    <p:cond delay="0"/>
                                  </p:stCondLst>
                                  <p:childTnLst>
                                    <p:animScale>
                                      <p:cBhvr>
                                        <p:cTn id="6" dur="2000" fill="hold"/>
                                        <p:tgtEl>
                                          <p:spTgt spid="5"/>
                                        </p:tgtEl>
                                      </p:cBhvr>
                                      <p:by x="50000" y="50000"/>
                                    </p:animScale>
                                  </p:childTnLst>
                                </p:cTn>
                              </p:par>
                              <p:par>
                                <p:cTn id="7" presetID="42" presetClass="path" presetSubtype="0" accel="50000" decel="50000" fill="hold" nodeType="withEffect">
                                  <p:stCondLst>
                                    <p:cond delay="0"/>
                                  </p:stCondLst>
                                  <p:childTnLst>
                                    <p:animMotion origin="layout" path="M 4.87039E-6 -1.85185E-6 L 0.34036 -0.33657 " pathEditMode="relative" rAng="0" ptsTypes="AA">
                                      <p:cBhvr>
                                        <p:cTn id="8" dur="2000" fill="hold"/>
                                        <p:tgtEl>
                                          <p:spTgt spid="5"/>
                                        </p:tgtEl>
                                        <p:attrNameLst>
                                          <p:attrName>ppt_x</p:attrName>
                                          <p:attrName>ppt_y</p:attrName>
                                        </p:attrNameLst>
                                      </p:cBhvr>
                                      <p:rCtr x="17012" y="-16829"/>
                                    </p:animMotion>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
                                            <p:graphicEl>
                                              <a:dgm id="{58C721CD-CBE5-4AE7-9895-DFD7DD964138}"/>
                                            </p:graphicEl>
                                          </p:spTgt>
                                        </p:tgtEl>
                                        <p:attrNameLst>
                                          <p:attrName>style.visibility</p:attrName>
                                        </p:attrNameLst>
                                      </p:cBhvr>
                                      <p:to>
                                        <p:strVal val="visible"/>
                                      </p:to>
                                    </p:set>
                                    <p:animEffect transition="in" filter="wipe(left)">
                                      <p:cBhvr>
                                        <p:cTn id="13" dur="500"/>
                                        <p:tgtEl>
                                          <p:spTgt spid="4">
                                            <p:graphicEl>
                                              <a:dgm id="{58C721CD-CBE5-4AE7-9895-DFD7DD96413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graphicEl>
                                              <a:dgm id="{E7438779-95F3-41EA-BBDB-0046BBC202DD}"/>
                                            </p:graphicEl>
                                          </p:spTgt>
                                        </p:tgtEl>
                                        <p:attrNameLst>
                                          <p:attrName>style.visibility</p:attrName>
                                        </p:attrNameLst>
                                      </p:cBhvr>
                                      <p:to>
                                        <p:strVal val="visible"/>
                                      </p:to>
                                    </p:set>
                                    <p:animEffect transition="in" filter="wipe(left)">
                                      <p:cBhvr>
                                        <p:cTn id="18" dur="500"/>
                                        <p:tgtEl>
                                          <p:spTgt spid="4">
                                            <p:graphicEl>
                                              <a:dgm id="{E7438779-95F3-41EA-BBDB-0046BBC202DD}"/>
                                            </p:graphicEl>
                                          </p:spTgt>
                                        </p:tgtEl>
                                      </p:cBhvr>
                                    </p:animEffect>
                                  </p:childTnLst>
                                </p:cTn>
                              </p:par>
                              <p:par>
                                <p:cTn id="19" presetID="42"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
                                            <p:graphicEl>
                                              <a:dgm id="{0E664A1B-A2D9-4EBA-8420-8FEA36DE7D0F}"/>
                                            </p:graphicEl>
                                          </p:spTgt>
                                        </p:tgtEl>
                                        <p:attrNameLst>
                                          <p:attrName>style.visibility</p:attrName>
                                        </p:attrNameLst>
                                      </p:cBhvr>
                                      <p:to>
                                        <p:strVal val="visible"/>
                                      </p:to>
                                    </p:set>
                                    <p:animEffect transition="in" filter="wipe(left)">
                                      <p:cBhvr>
                                        <p:cTn id="28" dur="500"/>
                                        <p:tgtEl>
                                          <p:spTgt spid="4">
                                            <p:graphicEl>
                                              <a:dgm id="{0E664A1B-A2D9-4EBA-8420-8FEA36DE7D0F}"/>
                                            </p:graphicEl>
                                          </p:spTgt>
                                        </p:tgtEl>
                                      </p:cBhvr>
                                    </p:animEffect>
                                  </p:childTnLst>
                                </p:cTn>
                              </p:par>
                              <p:par>
                                <p:cTn id="29" presetID="42"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graphicEl>
                                              <a:dgm id="{92CB64F5-10B4-4B2A-A13B-8015A492F36C}"/>
                                            </p:graphicEl>
                                          </p:spTgt>
                                        </p:tgtEl>
                                        <p:attrNameLst>
                                          <p:attrName>style.visibility</p:attrName>
                                        </p:attrNameLst>
                                      </p:cBhvr>
                                      <p:to>
                                        <p:strVal val="visible"/>
                                      </p:to>
                                    </p:set>
                                    <p:animEffect transition="in" filter="wipe(left)">
                                      <p:cBhvr>
                                        <p:cTn id="38" dur="500"/>
                                        <p:tgtEl>
                                          <p:spTgt spid="4">
                                            <p:graphicEl>
                                              <a:dgm id="{92CB64F5-10B4-4B2A-A13B-8015A492F36C}"/>
                                            </p:graphicEl>
                                          </p:spTgt>
                                        </p:tgtEl>
                                      </p:cBhvr>
                                    </p:animEffect>
                                  </p:childTnLst>
                                </p:cTn>
                              </p:par>
                              <p:par>
                                <p:cTn id="39" presetID="42"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graphicEl>
                                              <a:dgm id="{C431D966-A2F9-4DF3-976E-51B43252A23A}"/>
                                            </p:graphicEl>
                                          </p:spTgt>
                                        </p:tgtEl>
                                        <p:attrNameLst>
                                          <p:attrName>style.visibility</p:attrName>
                                        </p:attrNameLst>
                                      </p:cBhvr>
                                      <p:to>
                                        <p:strVal val="visible"/>
                                      </p:to>
                                    </p:set>
                                    <p:animEffect transition="in" filter="wipe(left)">
                                      <p:cBhvr>
                                        <p:cTn id="48" dur="500"/>
                                        <p:tgtEl>
                                          <p:spTgt spid="4">
                                            <p:graphicEl>
                                              <a:dgm id="{C431D966-A2F9-4DF3-976E-51B43252A23A}"/>
                                            </p:graphicEl>
                                          </p:spTgt>
                                        </p:tgtEl>
                                      </p:cBhvr>
                                    </p:animEffect>
                                  </p:childTnLst>
                                </p:cTn>
                              </p:par>
                              <p:par>
                                <p:cTn id="49" presetID="42"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The Five Most Important Words </a:t>
            </a:r>
            <a:br>
              <a:rPr lang="en-US" sz="5400" dirty="0" smtClean="0"/>
            </a:br>
            <a:r>
              <a:rPr lang="en-US" sz="5400" dirty="0" smtClean="0"/>
              <a:t>about HTML5</a:t>
            </a:r>
            <a:r>
              <a:rPr lang="en-US" sz="5400" baseline="30000" dirty="0" smtClean="0"/>
              <a:t>*</a:t>
            </a:r>
            <a:endParaRPr lang="en-US" sz="5400" baseline="30000" dirty="0"/>
          </a:p>
        </p:txBody>
      </p:sp>
      <p:sp>
        <p:nvSpPr>
          <p:cNvPr id="4" name="Subtitle 3"/>
          <p:cNvSpPr>
            <a:spLocks noGrp="1"/>
          </p:cNvSpPr>
          <p:nvPr>
            <p:ph type="subTitle" idx="1"/>
          </p:nvPr>
        </p:nvSpPr>
        <p:spPr/>
        <p:txBody>
          <a:bodyPr/>
          <a:lstStyle/>
          <a:p>
            <a:r>
              <a:rPr lang="en-US" dirty="0" smtClean="0">
                <a:solidFill>
                  <a:schemeClr val="accent1">
                    <a:alpha val="99000"/>
                  </a:schemeClr>
                </a:solidFill>
              </a:rPr>
              <a:t>*</a:t>
            </a:r>
            <a:r>
              <a:rPr lang="en-US" spc="-300" dirty="0" smtClean="0">
                <a:solidFill>
                  <a:schemeClr val="accent1">
                    <a:alpha val="99000"/>
                  </a:schemeClr>
                </a:solidFill>
              </a:rPr>
              <a:t> </a:t>
            </a:r>
            <a:r>
              <a:rPr lang="en-US" dirty="0" smtClean="0">
                <a:solidFill>
                  <a:schemeClr val="accent1">
                    <a:alpha val="99000"/>
                  </a:schemeClr>
                </a:solidFill>
              </a:rPr>
              <a:t>“Validation” isn’t one of them.</a:t>
            </a:r>
            <a:endParaRPr lang="en-US" dirty="0"/>
          </a:p>
        </p:txBody>
      </p:sp>
    </p:spTree>
    <p:extLst>
      <p:ext uri="{BB962C8B-B14F-4D97-AF65-F5344CB8AC3E}">
        <p14:creationId xmlns:p14="http://schemas.microsoft.com/office/powerpoint/2010/main" val="11576208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#1 </a:t>
            </a:r>
            <a:r>
              <a:rPr lang="en-US" sz="6000" dirty="0" smtClean="0">
                <a:latin typeface="Segoe UI"/>
                <a:ea typeface="Segoe UI"/>
                <a:cs typeface="Segoe UI"/>
              </a:rPr>
              <a:t>– </a:t>
            </a:r>
            <a:r>
              <a:rPr lang="en-US" sz="6000" dirty="0" smtClean="0"/>
              <a:t>Hyperbole</a:t>
            </a:r>
            <a:r>
              <a:rPr lang="en-US" sz="6000" baseline="30000" dirty="0" smtClean="0"/>
              <a:t>*</a:t>
            </a:r>
            <a:endParaRPr lang="en-US" sz="6000" baseline="30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the best thing ever!</a:t>
            </a:r>
            <a:endParaRPr lang="en-US" dirty="0"/>
          </a:p>
          <a:p>
            <a:endParaRPr lang="en-US" dirty="0"/>
          </a:p>
        </p:txBody>
      </p:sp>
    </p:spTree>
    <p:extLst>
      <p:ext uri="{BB962C8B-B14F-4D97-AF65-F5344CB8AC3E}">
        <p14:creationId xmlns:p14="http://schemas.microsoft.com/office/powerpoint/2010/main" val="7408619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http://farm6.static.flickr.com/5133/5569384441_eaa001695e_z.jpg"/>
          <p:cNvPicPr>
            <a:picLocks noChangeAspect="1" noChangeArrowheads="1"/>
          </p:cNvPicPr>
          <p:nvPr/>
        </p:nvPicPr>
        <p:blipFill rotWithShape="1">
          <a:blip r:embed="rId3">
            <a:extLst>
              <a:ext uri="{28A0092B-C50C-407E-A947-70E740481C1C}">
                <a14:useLocalDpi xmlns:a14="http://schemas.microsoft.com/office/drawing/2010/main" val="0"/>
              </a:ext>
            </a:extLst>
          </a:blip>
          <a:srcRect l="2191"/>
          <a:stretch/>
        </p:blipFill>
        <p:spPr bwMode="auto">
          <a:xfrm>
            <a:off x="6640496" y="1447800"/>
            <a:ext cx="5548329" cy="423673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Next Up, an Album of Tony Bennett Covers…</a:t>
            </a:r>
            <a:endParaRPr lang="en-US" dirty="0"/>
          </a:p>
        </p:txBody>
      </p:sp>
      <p:pic>
        <p:nvPicPr>
          <p:cNvPr id="7170" name="Picture 2" descr="http://farm5.static.flickr.com/4100/5409072809_087964713b_z.jpg"/>
          <p:cNvPicPr>
            <a:picLocks noChangeAspect="1" noChangeArrowheads="1"/>
          </p:cNvPicPr>
          <p:nvPr/>
        </p:nvPicPr>
        <p:blipFill rotWithShape="1">
          <a:blip r:embed="rId4">
            <a:extLst>
              <a:ext uri="{28A0092B-C50C-407E-A947-70E740481C1C}">
                <a14:useLocalDpi xmlns:a14="http://schemas.microsoft.com/office/drawing/2010/main" val="0"/>
              </a:ext>
            </a:extLst>
          </a:blip>
          <a:srcRect r="5888" b="4023"/>
          <a:stretch/>
        </p:blipFill>
        <p:spPr bwMode="auto">
          <a:xfrm>
            <a:off x="0" y="1447800"/>
            <a:ext cx="5552350"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84" name="Picture 16"/>
          <p:cNvPicPr>
            <a:picLocks noChangeAspect="1" noChangeArrowheads="1"/>
          </p:cNvPicPr>
          <p:nvPr/>
        </p:nvPicPr>
        <p:blipFill rotWithShape="1">
          <a:blip r:embed="rId5">
            <a:extLst>
              <a:ext uri="{28A0092B-C50C-407E-A947-70E740481C1C}">
                <a14:useLocalDpi xmlns:a14="http://schemas.microsoft.com/office/drawing/2010/main" val="0"/>
              </a:ext>
            </a:extLst>
          </a:blip>
          <a:srcRect b="19258"/>
          <a:stretch/>
        </p:blipFill>
        <p:spPr bwMode="auto">
          <a:xfrm>
            <a:off x="3475502" y="1978603"/>
            <a:ext cx="5237824"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766402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84"/>
                                        </p:tgtEl>
                                        <p:attrNameLst>
                                          <p:attrName>style.visibility</p:attrName>
                                        </p:attrNameLst>
                                      </p:cBhvr>
                                      <p:to>
                                        <p:strVal val="visible"/>
                                      </p:to>
                                    </p:set>
                                    <p:anim calcmode="lin" valueType="num">
                                      <p:cBhvr additive="base">
                                        <p:cTn id="7" dur="500" fill="hold"/>
                                        <p:tgtEl>
                                          <p:spTgt spid="7184"/>
                                        </p:tgtEl>
                                        <p:attrNameLst>
                                          <p:attrName>ppt_x</p:attrName>
                                        </p:attrNameLst>
                                      </p:cBhvr>
                                      <p:tavLst>
                                        <p:tav tm="0">
                                          <p:val>
                                            <p:strVal val="#ppt_x"/>
                                          </p:val>
                                        </p:tav>
                                        <p:tav tm="100000">
                                          <p:val>
                                            <p:strVal val="#ppt_x"/>
                                          </p:val>
                                        </p:tav>
                                      </p:tavLst>
                                    </p:anim>
                                    <p:anim calcmode="lin" valueType="num">
                                      <p:cBhvr additive="base">
                                        <p:cTn id="8" dur="500" fill="hold"/>
                                        <p:tgtEl>
                                          <p:spTgt spid="7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6649662" y="1313818"/>
            <a:ext cx="6858000" cy="4230360"/>
          </a:xfrm>
          <a:prstGeom prst="rect">
            <a:avLst/>
          </a:prstGeom>
          <a:gradFill flip="none" rotWithShape="1">
            <a:gsLst>
              <a:gs pos="0">
                <a:schemeClr val="bg1">
                  <a:alpha val="5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a:xfrm>
            <a:off x="519112" y="228600"/>
            <a:ext cx="11149013" cy="620683"/>
          </a:xfrm>
        </p:spPr>
        <p:txBody>
          <a:bodyPr/>
          <a:lstStyle/>
          <a:p>
            <a:r>
              <a:rPr lang="en-US" dirty="0" smtClean="0"/>
              <a:t>About Brandon</a:t>
            </a:r>
            <a:endParaRPr lang="en-US" dirty="0"/>
          </a:p>
        </p:txBody>
      </p:sp>
      <p:sp>
        <p:nvSpPr>
          <p:cNvPr id="5" name="Text Placeholder 4"/>
          <p:cNvSpPr>
            <a:spLocks noGrp="1"/>
          </p:cNvSpPr>
          <p:nvPr>
            <p:ph type="body" sz="quarter" idx="10"/>
          </p:nvPr>
        </p:nvSpPr>
        <p:spPr>
          <a:xfrm>
            <a:off x="519112" y="1447799"/>
            <a:ext cx="11149013" cy="1526572"/>
          </a:xfrm>
        </p:spPr>
        <p:txBody>
          <a:bodyPr/>
          <a:lstStyle/>
          <a:p>
            <a:r>
              <a:rPr lang="en-US" dirty="0" smtClean="0">
                <a:hlinkClick r:id="rId3"/>
              </a:rPr>
              <a:t>www.userinexperience.com</a:t>
            </a:r>
            <a:endParaRPr lang="en-US" dirty="0" smtClean="0"/>
          </a:p>
          <a:p>
            <a:r>
              <a:rPr lang="en-US" dirty="0" smtClean="0"/>
              <a:t>@BrandonSatrom</a:t>
            </a:r>
          </a:p>
          <a:p>
            <a:r>
              <a:rPr lang="en-US" dirty="0" err="1" smtClean="0"/>
              <a:t>brsatrom@microsoft.com</a:t>
            </a:r>
            <a:endParaRPr lang="en-US" dirty="0"/>
          </a:p>
        </p:txBody>
      </p:sp>
      <p:pic>
        <p:nvPicPr>
          <p:cNvPr id="4" name="Picture 2" descr="http://a7.sphotos.ak.fbcdn.net/hphotos-ak-snc4/hs1380.snc4/163228_10150099017713245_674473244_7319245_1993939_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46" y="3362517"/>
            <a:ext cx="4510548" cy="2983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Text Placeholder 4"/>
          <p:cNvSpPr txBox="1">
            <a:spLocks/>
          </p:cNvSpPr>
          <p:nvPr/>
        </p:nvSpPr>
        <p:spPr>
          <a:xfrm>
            <a:off x="5317255" y="3398875"/>
            <a:ext cx="6475678" cy="2068259"/>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5"/>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Husband and </a:t>
            </a:r>
            <a:r>
              <a:rPr lang="en-US" dirty="0" smtClean="0"/>
              <a:t>father</a:t>
            </a:r>
            <a:endParaRPr lang="en-US" dirty="0"/>
          </a:p>
          <a:p>
            <a:r>
              <a:rPr lang="en-US" dirty="0" smtClean="0"/>
              <a:t>Developer evangelist, Microsoft</a:t>
            </a:r>
          </a:p>
          <a:p>
            <a:r>
              <a:rPr lang="en-US" dirty="0" smtClean="0"/>
              <a:t>Web developer for life</a:t>
            </a:r>
          </a:p>
          <a:p>
            <a:r>
              <a:rPr lang="en-US" dirty="0" smtClean="0"/>
              <a:t>Based in Austin, TX</a:t>
            </a:r>
          </a:p>
        </p:txBody>
      </p:sp>
    </p:spTree>
    <p:extLst>
      <p:ext uri="{BB962C8B-B14F-4D97-AF65-F5344CB8AC3E}">
        <p14:creationId xmlns:p14="http://schemas.microsoft.com/office/powerpoint/2010/main" val="340041783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Believe the Hype…”</a:t>
            </a:r>
            <a:endParaRPr lang="en-US" dirty="0"/>
          </a:p>
        </p:txBody>
      </p:sp>
      <p:grpSp>
        <p:nvGrpSpPr>
          <p:cNvPr id="13" name="Group 12"/>
          <p:cNvGrpSpPr/>
          <p:nvPr/>
        </p:nvGrpSpPr>
        <p:grpSpPr>
          <a:xfrm>
            <a:off x="683766" y="1277435"/>
            <a:ext cx="10887549" cy="2837365"/>
            <a:chOff x="3892479" y="-603224"/>
            <a:chExt cx="10887549" cy="1124679"/>
          </a:xfrm>
        </p:grpSpPr>
        <p:pic>
          <p:nvPicPr>
            <p:cNvPr id="14" name="Picture 13" descr="Blank Newspaper  1.png"/>
            <p:cNvPicPr>
              <a:picLocks noChangeAspect="1"/>
            </p:cNvPicPr>
            <p:nvPr/>
          </p:nvPicPr>
          <p:blipFill>
            <a:blip r:embed="rId3" cstate="print"/>
            <a:stretch>
              <a:fillRect/>
            </a:stretch>
          </p:blipFill>
          <p:spPr>
            <a:xfrm flipH="1">
              <a:off x="3892479" y="-603224"/>
              <a:ext cx="10887549" cy="1124679"/>
            </a:xfrm>
            <a:prstGeom prst="rect">
              <a:avLst/>
            </a:prstGeom>
            <a:effectLst>
              <a:outerShdw blurRad="50800" dist="38100" dir="2700000" algn="tl" rotWithShape="0">
                <a:prstClr val="black">
                  <a:alpha val="40000"/>
                </a:prstClr>
              </a:outerShdw>
            </a:effectLst>
          </p:spPr>
        </p:pic>
        <p:sp>
          <p:nvSpPr>
            <p:cNvPr id="15" name="Rectangle 14"/>
            <p:cNvSpPr/>
            <p:nvPr/>
          </p:nvSpPr>
          <p:spPr>
            <a:xfrm>
              <a:off x="4356308" y="-456381"/>
              <a:ext cx="10174348" cy="839746"/>
            </a:xfrm>
            <a:prstGeom prst="rect">
              <a:avLst/>
            </a:prstGeom>
          </p:spPr>
          <p:txBody>
            <a:bodyPr wrap="square">
              <a:spAutoFit/>
            </a:bodyPr>
            <a:lstStyle/>
            <a:p>
              <a:pPr>
                <a:lnSpc>
                  <a:spcPts val="3500"/>
                </a:lnSpc>
                <a:spcAft>
                  <a:spcPts val="1800"/>
                </a:spcAft>
              </a:pPr>
              <a:r>
                <a:rPr lang="en-US" sz="4000" baseline="-25000" dirty="0">
                  <a:solidFill>
                    <a:schemeClr val="bg1"/>
                  </a:solidFill>
                </a:rPr>
                <a:t>“Taffeta phrases, silken phrases precise</a:t>
              </a:r>
              <a:r>
                <a:rPr lang="en-US" sz="4000" baseline="-25000" dirty="0" smtClean="0">
                  <a:solidFill>
                    <a:schemeClr val="bg1"/>
                  </a:solidFill>
                </a:rPr>
                <a:t>, three-piled hyperbole, spruce </a:t>
              </a:r>
              <a:r>
                <a:rPr lang="en-US" sz="4000" baseline="-25000" dirty="0">
                  <a:solidFill>
                    <a:schemeClr val="bg1"/>
                  </a:solidFill>
                </a:rPr>
                <a:t>affectation, figures </a:t>
              </a:r>
              <a:r>
                <a:rPr lang="en-US" sz="4000" baseline="-25000" dirty="0" err="1" smtClean="0">
                  <a:solidFill>
                    <a:schemeClr val="bg1"/>
                  </a:solidFill>
                </a:rPr>
                <a:t>pedantical</a:t>
              </a:r>
              <a:r>
                <a:rPr lang="en-US" sz="4000" baseline="-25000" dirty="0" smtClean="0">
                  <a:solidFill>
                    <a:schemeClr val="bg1"/>
                  </a:solidFill>
                </a:rPr>
                <a:t> — these </a:t>
              </a:r>
              <a:r>
                <a:rPr lang="en-US" sz="4000" baseline="-25000" dirty="0">
                  <a:solidFill>
                    <a:schemeClr val="bg1"/>
                  </a:solidFill>
                </a:rPr>
                <a:t>summer flies</a:t>
              </a:r>
              <a:r>
                <a:rPr lang="en-US" sz="4000" dirty="0">
                  <a:solidFill>
                    <a:schemeClr val="bg1"/>
                  </a:solidFill>
                </a:rPr>
                <a:t> </a:t>
              </a:r>
              <a:r>
                <a:rPr lang="en-US" sz="4000" baseline="-25000" dirty="0" smtClean="0">
                  <a:solidFill>
                    <a:schemeClr val="bg1"/>
                  </a:solidFill>
                </a:rPr>
                <a:t>have</a:t>
              </a:r>
              <a:r>
                <a:rPr lang="en-US" sz="4000" dirty="0" smtClean="0">
                  <a:solidFill>
                    <a:schemeClr val="bg1"/>
                  </a:solidFill>
                </a:rPr>
                <a:t> </a:t>
              </a:r>
              <a:r>
                <a:rPr lang="en-US" sz="4000" baseline="-25000" dirty="0" smtClean="0">
                  <a:solidFill>
                    <a:schemeClr val="bg1"/>
                  </a:solidFill>
                </a:rPr>
                <a:t>blown </a:t>
              </a:r>
              <a:r>
                <a:rPr lang="en-US" sz="4000" baseline="-25000" dirty="0">
                  <a:solidFill>
                    <a:schemeClr val="bg1"/>
                  </a:solidFill>
                </a:rPr>
                <a:t>me full of maggot ostentation.</a:t>
              </a:r>
              <a:r>
                <a:rPr lang="en-US" sz="4000" dirty="0">
                  <a:solidFill>
                    <a:schemeClr val="bg1"/>
                  </a:solidFill>
                </a:rPr>
                <a:t> </a:t>
              </a:r>
              <a:r>
                <a:rPr lang="en-US" sz="4000" baseline="-25000" dirty="0">
                  <a:solidFill>
                    <a:schemeClr val="bg1"/>
                  </a:solidFill>
                </a:rPr>
                <a:t>I do forswear them</a:t>
              </a:r>
              <a:r>
                <a:rPr lang="en-US" sz="4000" baseline="-25000" dirty="0" smtClean="0">
                  <a:solidFill>
                    <a:schemeClr val="bg1"/>
                  </a:solidFill>
                </a:rPr>
                <a:t>.”</a:t>
              </a:r>
              <a:endParaRPr lang="en-US" sz="3600" baseline="-25000" dirty="0">
                <a:solidFill>
                  <a:schemeClr val="bg1"/>
                </a:solidFill>
              </a:endParaRPr>
            </a:p>
            <a:p>
              <a:pPr>
                <a:lnSpc>
                  <a:spcPts val="3500"/>
                </a:lnSpc>
                <a:spcAft>
                  <a:spcPts val="2400"/>
                </a:spcAft>
              </a:pPr>
              <a:r>
                <a:rPr lang="en-US" sz="2000" i="1" dirty="0" smtClean="0">
                  <a:solidFill>
                    <a:schemeClr val="bg1"/>
                  </a:solidFill>
                </a:rPr>
                <a:t>						– </a:t>
              </a:r>
              <a:r>
                <a:rPr lang="en-US" sz="2000" i="1" dirty="0">
                  <a:solidFill>
                    <a:schemeClr val="bg1"/>
                  </a:solidFill>
                </a:rPr>
                <a:t>William Shakespeare</a:t>
              </a:r>
            </a:p>
          </p:txBody>
        </p:sp>
      </p:grpSp>
      <p:pic>
        <p:nvPicPr>
          <p:cNvPr id="9218" name="Picture 2" descr="http://farm4.static.flickr.com/3097/2688212829_c4e57a62a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7581" y="3414973"/>
            <a:ext cx="2521124" cy="252617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4267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0"/>
                                  </p:stCondLst>
                                  <p:childTnLst>
                                    <p:set>
                                      <p:cBhvr>
                                        <p:cTn id="12" dur="1" fill="hold">
                                          <p:stCondLst>
                                            <p:cond delay="0"/>
                                          </p:stCondLst>
                                        </p:cTn>
                                        <p:tgtEl>
                                          <p:spTgt spid="9218"/>
                                        </p:tgtEl>
                                        <p:attrNameLst>
                                          <p:attrName>style.visibility</p:attrName>
                                        </p:attrNameLst>
                                      </p:cBhvr>
                                      <p:to>
                                        <p:strVal val="visible"/>
                                      </p:to>
                                    </p:set>
                                    <p:animEffect transition="in" filter="fade">
                                      <p:cBhvr>
                                        <p:cTn id="13" dur="1000"/>
                                        <p:tgtEl>
                                          <p:spTgt spid="9218"/>
                                        </p:tgtEl>
                                      </p:cBhvr>
                                    </p:animEffect>
                                    <p:anim calcmode="lin" valueType="num">
                                      <p:cBhvr>
                                        <p:cTn id="14" dur="1000" fill="hold"/>
                                        <p:tgtEl>
                                          <p:spTgt spid="9218"/>
                                        </p:tgtEl>
                                        <p:attrNameLst>
                                          <p:attrName>ppt_x</p:attrName>
                                        </p:attrNameLst>
                                      </p:cBhvr>
                                      <p:tavLst>
                                        <p:tav tm="0">
                                          <p:val>
                                            <p:strVal val="#ppt_x"/>
                                          </p:val>
                                        </p:tav>
                                        <p:tav tm="100000">
                                          <p:val>
                                            <p:strVal val="#ppt_x"/>
                                          </p:val>
                                        </p:tav>
                                      </p:tavLst>
                                    </p:anim>
                                    <p:anim calcmode="lin" valueType="num">
                                      <p:cBhvr>
                                        <p:cTn id="15"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2000" contrast="-31000"/>
                    </a14:imgEffect>
                  </a14:imgLayer>
                </a14:imgProps>
              </a:ext>
              <a:ext uri="{28A0092B-C50C-407E-A947-70E740481C1C}">
                <a14:useLocalDpi xmlns:a14="http://schemas.microsoft.com/office/drawing/2010/main" val="0"/>
              </a:ext>
            </a:extLst>
          </a:blip>
          <a:srcRect l="1213" t="2384" b="23506"/>
          <a:stretch/>
        </p:blipFill>
        <p:spPr bwMode="auto">
          <a:xfrm>
            <a:off x="-1" y="1"/>
            <a:ext cx="12188825"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19113" y="5454147"/>
            <a:ext cx="11149012" cy="609398"/>
          </a:xfrm>
        </p:spPr>
        <p:txBody>
          <a:bodyPr/>
          <a:lstStyle/>
          <a:p>
            <a:pPr algn="ctr"/>
            <a:r>
              <a:rPr lang="en-US" dirty="0" smtClean="0">
                <a:effectLst>
                  <a:outerShdw blurRad="38100" dist="38100" dir="2700000" algn="tl">
                    <a:srgbClr val="000000">
                      <a:alpha val="43137"/>
                    </a:srgbClr>
                  </a:outerShdw>
                </a:effectLst>
              </a:rPr>
              <a:t>Do believe </a:t>
            </a:r>
            <a:r>
              <a:rPr lang="en-US" dirty="0">
                <a:effectLst>
                  <a:outerShdw blurRad="38100" dist="38100" dir="2700000" algn="tl">
                    <a:srgbClr val="000000">
                      <a:alpha val="43137"/>
                    </a:srgbClr>
                  </a:outerShdw>
                </a:effectLst>
              </a:rPr>
              <a:t>that HTML5 is </a:t>
            </a:r>
            <a:r>
              <a:rPr lang="en-US" dirty="0" smtClean="0">
                <a:effectLst>
                  <a:outerShdw blurRad="38100" dist="38100" dir="2700000" algn="tl">
                    <a:srgbClr val="000000">
                      <a:alpha val="43137"/>
                    </a:srgbClr>
                  </a:outerShdw>
                </a:effectLst>
              </a:rPr>
              <a:t>changing everything.</a:t>
            </a:r>
            <a:endParaRPr lang="en-US" dirty="0">
              <a:effectLst>
                <a:outerShdw blurRad="38100" dist="38100" dir="2700000" algn="tl">
                  <a:srgbClr val="000000">
                    <a:alpha val="43137"/>
                  </a:srgbClr>
                </a:outerShdw>
              </a:effectLst>
            </a:endParaRPr>
          </a:p>
        </p:txBody>
      </p:sp>
      <p:grpSp>
        <p:nvGrpSpPr>
          <p:cNvPr id="17" name="Group 16"/>
          <p:cNvGrpSpPr/>
          <p:nvPr/>
        </p:nvGrpSpPr>
        <p:grpSpPr>
          <a:xfrm>
            <a:off x="3850917" y="454475"/>
            <a:ext cx="7889219" cy="1441000"/>
            <a:chOff x="3850917" y="454475"/>
            <a:chExt cx="7889219" cy="1441000"/>
          </a:xfrm>
        </p:grpSpPr>
        <p:pic>
          <p:nvPicPr>
            <p:cNvPr id="8" name="Picture 7" descr="Blank Newspaper  1.png"/>
            <p:cNvPicPr>
              <a:picLocks noChangeAspect="1"/>
            </p:cNvPicPr>
            <p:nvPr/>
          </p:nvPicPr>
          <p:blipFill>
            <a:blip r:embed="rId5" cstate="print"/>
            <a:stretch>
              <a:fillRect/>
            </a:stretch>
          </p:blipFill>
          <p:spPr>
            <a:xfrm flipH="1">
              <a:off x="3850917" y="454475"/>
              <a:ext cx="7889219" cy="1441000"/>
            </a:xfrm>
            <a:prstGeom prst="rect">
              <a:avLst/>
            </a:prstGeom>
            <a:effectLst>
              <a:outerShdw blurRad="50800" dist="38100" dir="2700000" algn="tl" rotWithShape="0">
                <a:prstClr val="black">
                  <a:alpha val="40000"/>
                </a:prstClr>
              </a:outerShdw>
            </a:effectLst>
          </p:spPr>
        </p:pic>
        <p:sp>
          <p:nvSpPr>
            <p:cNvPr id="9" name="Rectangle 8"/>
            <p:cNvSpPr/>
            <p:nvPr/>
          </p:nvSpPr>
          <p:spPr>
            <a:xfrm>
              <a:off x="4081981" y="690283"/>
              <a:ext cx="7413334" cy="990015"/>
            </a:xfrm>
            <a:prstGeom prst="rect">
              <a:avLst/>
            </a:prstGeom>
          </p:spPr>
          <p:txBody>
            <a:bodyPr wrap="square">
              <a:spAutoFit/>
            </a:bodyPr>
            <a:lstStyle/>
            <a:p>
              <a:pPr algn="ctr">
                <a:lnSpc>
                  <a:spcPts val="3500"/>
                </a:lnSpc>
              </a:pPr>
              <a:r>
                <a:rPr lang="en-US" sz="3600" dirty="0">
                  <a:gradFill>
                    <a:gsLst>
                      <a:gs pos="0">
                        <a:schemeClr val="bg1">
                          <a:lumMod val="85000"/>
                          <a:lumOff val="15000"/>
                        </a:schemeClr>
                      </a:gs>
                      <a:gs pos="100000">
                        <a:schemeClr val="bg1">
                          <a:lumMod val="85000"/>
                          <a:lumOff val="15000"/>
                        </a:schemeClr>
                      </a:gs>
                    </a:gsLst>
                    <a:lin ang="10800000" scaled="1"/>
                  </a:gradFill>
                </a:rPr>
                <a:t>“The future of the web is HTML5</a:t>
              </a:r>
              <a:r>
                <a:rPr lang="en-US" sz="3600" dirty="0" smtClean="0">
                  <a:gradFill>
                    <a:gsLst>
                      <a:gs pos="0">
                        <a:schemeClr val="bg1">
                          <a:lumMod val="85000"/>
                          <a:lumOff val="15000"/>
                        </a:schemeClr>
                      </a:gs>
                      <a:gs pos="100000">
                        <a:schemeClr val="bg1">
                          <a:lumMod val="85000"/>
                          <a:lumOff val="15000"/>
                        </a:schemeClr>
                      </a:gs>
                    </a:gsLst>
                    <a:lin ang="10800000" scaled="1"/>
                  </a:gradFill>
                </a:rPr>
                <a:t>.”</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Dean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Hachamovitch</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Microsoft</a:t>
              </a:r>
              <a:endParaRPr lang="en-US" sz="2200" i="1" dirty="0">
                <a:solidFill>
                  <a:schemeClr val="bg1"/>
                </a:solidFill>
                <a:cs typeface="Arial" pitchFamily="34" charset="0"/>
              </a:endParaRPr>
            </a:p>
          </p:txBody>
        </p:sp>
      </p:grpSp>
      <p:grpSp>
        <p:nvGrpSpPr>
          <p:cNvPr id="10" name="Group 9"/>
          <p:cNvGrpSpPr/>
          <p:nvPr/>
        </p:nvGrpSpPr>
        <p:grpSpPr>
          <a:xfrm>
            <a:off x="738901" y="2126391"/>
            <a:ext cx="7693900" cy="1361171"/>
            <a:chOff x="738900" y="2126391"/>
            <a:chExt cx="8166909" cy="1361171"/>
          </a:xfrm>
        </p:grpSpPr>
        <p:pic>
          <p:nvPicPr>
            <p:cNvPr id="11" name="Picture 10" descr="Blank Newspaper  1.png"/>
            <p:cNvPicPr>
              <a:picLocks noChangeAspect="1"/>
            </p:cNvPicPr>
            <p:nvPr/>
          </p:nvPicPr>
          <p:blipFill>
            <a:blip r:embed="rId5" cstate="print"/>
            <a:stretch>
              <a:fillRect/>
            </a:stretch>
          </p:blipFill>
          <p:spPr>
            <a:xfrm flipH="1">
              <a:off x="738900" y="2126391"/>
              <a:ext cx="8166909" cy="1361171"/>
            </a:xfrm>
            <a:prstGeom prst="rect">
              <a:avLst/>
            </a:prstGeom>
            <a:effectLst>
              <a:outerShdw blurRad="50800" dist="38100" dir="2700000" algn="tl" rotWithShape="0">
                <a:prstClr val="black">
                  <a:alpha val="40000"/>
                </a:prstClr>
              </a:outerShdw>
            </a:effectLst>
          </p:spPr>
        </p:pic>
        <p:sp>
          <p:nvSpPr>
            <p:cNvPr id="12" name="Rectangle 11"/>
            <p:cNvSpPr/>
            <p:nvPr/>
          </p:nvSpPr>
          <p:spPr>
            <a:xfrm>
              <a:off x="969963" y="2333171"/>
              <a:ext cx="7674273" cy="990015"/>
            </a:xfrm>
            <a:prstGeom prst="rect">
              <a:avLst/>
            </a:prstGeom>
          </p:spPr>
          <p:txBody>
            <a:bodyPr wrap="square">
              <a:spAutoFit/>
            </a:bodyPr>
            <a:lstStyle/>
            <a:p>
              <a:pPr algn="ctr">
                <a:lnSpc>
                  <a:spcPts val="3500"/>
                </a:lnSpc>
              </a:pPr>
              <a:r>
                <a:rPr lang="en-US" sz="3600" dirty="0" smtClean="0">
                  <a:gradFill>
                    <a:gsLst>
                      <a:gs pos="0">
                        <a:schemeClr val="bg1">
                          <a:lumMod val="85000"/>
                          <a:lumOff val="15000"/>
                        </a:schemeClr>
                      </a:gs>
                      <a:gs pos="100000">
                        <a:schemeClr val="bg1">
                          <a:lumMod val="85000"/>
                          <a:lumOff val="15000"/>
                        </a:schemeClr>
                      </a:gs>
                    </a:gsLst>
                    <a:lin ang="10800000" scaled="1"/>
                  </a:gradFill>
                </a:rPr>
                <a:t>“We’re betting big on HTML5.”</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3600" dirty="0" smtClean="0">
                  <a:gradFill>
                    <a:gsLst>
                      <a:gs pos="0">
                        <a:schemeClr val="bg1">
                          <a:lumMod val="85000"/>
                          <a:lumOff val="15000"/>
                        </a:schemeClr>
                      </a:gs>
                      <a:gs pos="100000">
                        <a:schemeClr val="bg1">
                          <a:lumMod val="85000"/>
                          <a:lumOff val="15000"/>
                        </a:schemeClr>
                      </a:gs>
                    </a:gsLst>
                    <a:lin ang="10800000" scaled="1"/>
                  </a:gradFill>
                </a:rPr>
                <a:t>         </a:t>
              </a: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Vic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Gundotra</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Google</a:t>
              </a:r>
            </a:p>
          </p:txBody>
        </p:sp>
      </p:grpSp>
      <p:grpSp>
        <p:nvGrpSpPr>
          <p:cNvPr id="16" name="Group 15"/>
          <p:cNvGrpSpPr/>
          <p:nvPr/>
        </p:nvGrpSpPr>
        <p:grpSpPr>
          <a:xfrm>
            <a:off x="3850918" y="3764867"/>
            <a:ext cx="7817208" cy="1281343"/>
            <a:chOff x="3836403" y="4214809"/>
            <a:chExt cx="8166909" cy="1281343"/>
          </a:xfrm>
        </p:grpSpPr>
        <p:pic>
          <p:nvPicPr>
            <p:cNvPr id="14" name="Picture 13" descr="Blank Newspaper  1.png"/>
            <p:cNvPicPr>
              <a:picLocks noChangeAspect="1"/>
            </p:cNvPicPr>
            <p:nvPr/>
          </p:nvPicPr>
          <p:blipFill>
            <a:blip r:embed="rId5" cstate="print"/>
            <a:stretch>
              <a:fillRect/>
            </a:stretch>
          </p:blipFill>
          <p:spPr>
            <a:xfrm flipH="1">
              <a:off x="3836403" y="4214809"/>
              <a:ext cx="8166909" cy="1281343"/>
            </a:xfrm>
            <a:prstGeom prst="rect">
              <a:avLst/>
            </a:prstGeom>
            <a:effectLst>
              <a:outerShdw blurRad="50800" dist="38100" dir="2700000" algn="tl" rotWithShape="0">
                <a:prstClr val="black">
                  <a:alpha val="40000"/>
                </a:prstClr>
              </a:outerShdw>
            </a:effectLst>
          </p:spPr>
        </p:pic>
        <p:sp>
          <p:nvSpPr>
            <p:cNvPr id="15" name="Rectangle 14"/>
            <p:cNvSpPr/>
            <p:nvPr/>
          </p:nvSpPr>
          <p:spPr>
            <a:xfrm>
              <a:off x="4067466" y="4305477"/>
              <a:ext cx="7674273" cy="1095172"/>
            </a:xfrm>
            <a:prstGeom prst="rect">
              <a:avLst/>
            </a:prstGeom>
          </p:spPr>
          <p:txBody>
            <a:bodyPr wrap="square">
              <a:spAutoFit/>
            </a:bodyPr>
            <a:lstStyle/>
            <a:p>
              <a:r>
                <a:rPr lang="en-US" sz="3600" dirty="0">
                  <a:gradFill>
                    <a:gsLst>
                      <a:gs pos="0">
                        <a:schemeClr val="bg1">
                          <a:lumMod val="85000"/>
                          <a:lumOff val="15000"/>
                        </a:schemeClr>
                      </a:gs>
                      <a:gs pos="100000">
                        <a:schemeClr val="bg1">
                          <a:lumMod val="85000"/>
                          <a:lumOff val="15000"/>
                        </a:schemeClr>
                      </a:gs>
                    </a:gsLst>
                    <a:lin ang="10800000" scaled="1"/>
                  </a:gradFill>
                </a:rPr>
                <a:t>“The world is moving to HTML5.”</a:t>
              </a:r>
            </a:p>
            <a:p>
              <a:pPr algn="ctr">
                <a:lnSpc>
                  <a:spcPts val="3500"/>
                </a:lnSpc>
              </a:pPr>
              <a:r>
                <a:rPr lang="en-US" sz="2800" b="1" i="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 Steve Jobs, Apple</a:t>
              </a:r>
            </a:p>
          </p:txBody>
        </p:sp>
      </p:grpSp>
    </p:spTree>
    <p:extLst>
      <p:ext uri="{BB962C8B-B14F-4D97-AF65-F5344CB8AC3E}">
        <p14:creationId xmlns:p14="http://schemas.microsoft.com/office/powerpoint/2010/main" val="172630537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#2 - Compatibility</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*Your </a:t>
            </a:r>
            <a:r>
              <a:rPr lang="en-US" dirty="0" err="1">
                <a:solidFill>
                  <a:schemeClr val="accent1">
                    <a:alpha val="99000"/>
                  </a:schemeClr>
                </a:solidFill>
              </a:rPr>
              <a:t>GeoCities</a:t>
            </a:r>
            <a:r>
              <a:rPr lang="en-US" dirty="0">
                <a:solidFill>
                  <a:schemeClr val="accent1">
                    <a:alpha val="99000"/>
                  </a:schemeClr>
                </a:solidFill>
              </a:rPr>
              <a:t> sites are safe.</a:t>
            </a:r>
            <a:endParaRPr lang="en-US" dirty="0"/>
          </a:p>
        </p:txBody>
      </p:sp>
    </p:spTree>
    <p:extLst>
      <p:ext uri="{BB962C8B-B14F-4D97-AF65-F5344CB8AC3E}">
        <p14:creationId xmlns:p14="http://schemas.microsoft.com/office/powerpoint/2010/main" val="22464442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425312"/>
            <a:ext cx="12188826" cy="805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519112" y="228600"/>
            <a:ext cx="11149013" cy="1218795"/>
          </a:xfrm>
        </p:spPr>
        <p:txBody>
          <a:bodyPr/>
          <a:lstStyle/>
          <a:p>
            <a:r>
              <a:rPr lang="en-US" dirty="0"/>
              <a:t>The Web is the </a:t>
            </a:r>
            <a:r>
              <a:rPr lang="en-US" dirty="0" smtClean="0"/>
              <a:t>Largest Legacy Software </a:t>
            </a:r>
            <a:br>
              <a:rPr lang="en-US" dirty="0" smtClean="0"/>
            </a:br>
            <a:r>
              <a:rPr lang="en-US" dirty="0" smtClean="0"/>
              <a:t>System in </a:t>
            </a:r>
            <a:r>
              <a:rPr lang="en-US" dirty="0"/>
              <a:t>the </a:t>
            </a:r>
            <a:r>
              <a:rPr lang="en-US" dirty="0" smtClean="0"/>
              <a:t>History </a:t>
            </a:r>
            <a:r>
              <a:rPr lang="en-US" dirty="0"/>
              <a:t>of the </a:t>
            </a:r>
            <a:r>
              <a:rPr lang="en-US" dirty="0" smtClean="0"/>
              <a:t>Universe</a:t>
            </a:r>
            <a:endParaRPr lang="en-US" dirty="0"/>
          </a:p>
        </p:txBody>
      </p:sp>
    </p:spTree>
    <p:extLst>
      <p:ext uri="{BB962C8B-B14F-4D97-AF65-F5344CB8AC3E}">
        <p14:creationId xmlns:p14="http://schemas.microsoft.com/office/powerpoint/2010/main" val="22515186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a:t>#3 - </a:t>
            </a:r>
            <a:r>
              <a:rPr lang="en-US" sz="6000" dirty="0" smtClean="0"/>
              <a:t>Semantics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*Tags have </a:t>
            </a:r>
            <a:r>
              <a:rPr lang="en-US" dirty="0" smtClean="0">
                <a:solidFill>
                  <a:schemeClr val="accent1">
                    <a:alpha val="99000"/>
                  </a:schemeClr>
                </a:solidFill>
              </a:rPr>
              <a:t>meaning.</a:t>
            </a:r>
            <a:endParaRPr lang="en-US" dirty="0"/>
          </a:p>
        </p:txBody>
      </p:sp>
    </p:spTree>
    <p:extLst>
      <p:ext uri="{BB962C8B-B14F-4D97-AF65-F5344CB8AC3E}">
        <p14:creationId xmlns:p14="http://schemas.microsoft.com/office/powerpoint/2010/main" val="6325856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Neutral vs. Rich Semantics</a:t>
            </a:r>
            <a:endParaRPr lang="en-US" dirty="0"/>
          </a:p>
        </p:txBody>
      </p:sp>
      <p:sp>
        <p:nvSpPr>
          <p:cNvPr id="10" name="Right Arrow 9"/>
          <p:cNvSpPr/>
          <p:nvPr/>
        </p:nvSpPr>
        <p:spPr>
          <a:xfrm>
            <a:off x="1542896" y="994297"/>
            <a:ext cx="9145819" cy="5379868"/>
          </a:xfrm>
          <a:prstGeom prst="rightArrow">
            <a:avLst/>
          </a:prstGeom>
          <a:gradFill>
            <a:gsLst>
              <a:gs pos="0">
                <a:schemeClr val="tx2">
                  <a:lumMod val="50000"/>
                </a:schemeClr>
              </a:gs>
              <a:gs pos="80000">
                <a:schemeClr val="tx2">
                  <a:lumMod val="60000"/>
                  <a:lumOff val="40000"/>
                  <a:alpha val="75000"/>
                </a:schemeClr>
              </a:gs>
              <a:gs pos="100000">
                <a:schemeClr val="tx2">
                  <a:lumMod val="60000"/>
                  <a:lumOff val="40000"/>
                  <a:alpha val="45000"/>
                </a:schemeClr>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1" name="Rounded Rectangle 10"/>
          <p:cNvSpPr/>
          <p:nvPr/>
        </p:nvSpPr>
        <p:spPr>
          <a:xfrm>
            <a:off x="840703" y="2688940"/>
            <a:ext cx="2725999" cy="1989592"/>
          </a:xfrm>
          <a:prstGeom prst="roundRect">
            <a:avLst>
              <a:gd name="adj" fmla="val 5958"/>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&lt;div&gt;</a:t>
            </a:r>
          </a:p>
        </p:txBody>
      </p:sp>
      <p:sp>
        <p:nvSpPr>
          <p:cNvPr id="12" name="Rounded Rectangle 11"/>
          <p:cNvSpPr/>
          <p:nvPr/>
        </p:nvSpPr>
        <p:spPr>
          <a:xfrm>
            <a:off x="3907351" y="2688940"/>
            <a:ext cx="2725999" cy="1989592"/>
          </a:xfrm>
          <a:prstGeom prst="roundRect">
            <a:avLst>
              <a:gd name="adj" fmla="val 5511"/>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 id=“header”&gt;</a:t>
            </a:r>
          </a:p>
        </p:txBody>
      </p:sp>
      <p:sp>
        <p:nvSpPr>
          <p:cNvPr id="13" name="Rounded Rectangle 12"/>
          <p:cNvSpPr/>
          <p:nvPr/>
        </p:nvSpPr>
        <p:spPr>
          <a:xfrm>
            <a:off x="6973998" y="2688940"/>
            <a:ext cx="2725999" cy="1989592"/>
          </a:xfrm>
          <a:prstGeom prst="roundRect">
            <a:avLst>
              <a:gd name="adj" fmla="val 5512"/>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&lt;header&gt;</a:t>
            </a:r>
          </a:p>
        </p:txBody>
      </p:sp>
    </p:spTree>
    <p:extLst>
      <p:ext uri="{BB962C8B-B14F-4D97-AF65-F5344CB8AC3E}">
        <p14:creationId xmlns:p14="http://schemas.microsoft.com/office/powerpoint/2010/main" val="12838232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11"/>
                                        </p:tgtEl>
                                        <p:attrNameLst>
                                          <p:attrName>style.color</p:attrName>
                                        </p:attrNameLst>
                                      </p:cBhvr>
                                      <p:by>
                                        <p:hsl h="0" s="-70588" l="0"/>
                                      </p:by>
                                    </p:animClr>
                                    <p:animClr clrSpc="hsl" dir="cw">
                                      <p:cBhvr>
                                        <p:cTn id="7" dur="500" fill="hold"/>
                                        <p:tgtEl>
                                          <p:spTgt spid="11"/>
                                        </p:tgtEl>
                                        <p:attrNameLst>
                                          <p:attrName>fillcolor</p:attrName>
                                        </p:attrNameLst>
                                      </p:cBhvr>
                                      <p:by>
                                        <p:hsl h="0" s="-70588" l="0"/>
                                      </p:by>
                                    </p:animClr>
                                    <p:animClr clrSpc="hsl" dir="cw">
                                      <p:cBhvr>
                                        <p:cTn id="8" dur="500" fill="hold"/>
                                        <p:tgtEl>
                                          <p:spTgt spid="11"/>
                                        </p:tgtEl>
                                        <p:attrNameLst>
                                          <p:attrName>stroke.color</p:attrName>
                                        </p:attrNameLst>
                                      </p:cBhvr>
                                      <p:by>
                                        <p:hsl h="0" s="-70588" l="0"/>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nodeType="clickEffect">
                                  <p:stCondLst>
                                    <p:cond delay="0"/>
                                  </p:stCondLst>
                                  <p:childTnLst>
                                    <p:animClr clrSpc="hsl" dir="cw">
                                      <p:cBhvr override="childStyle">
                                        <p:cTn id="13" dur="500" fill="hold"/>
                                        <p:tgtEl>
                                          <p:spTgt spid="12"/>
                                        </p:tgtEl>
                                        <p:attrNameLst>
                                          <p:attrName>style.color</p:attrName>
                                        </p:attrNameLst>
                                      </p:cBhvr>
                                      <p:by>
                                        <p:hsl h="0" s="-70588" l="0"/>
                                      </p:by>
                                    </p:animClr>
                                    <p:animClr clrSpc="hsl" dir="cw">
                                      <p:cBhvr>
                                        <p:cTn id="14" dur="500" fill="hold"/>
                                        <p:tgtEl>
                                          <p:spTgt spid="12"/>
                                        </p:tgtEl>
                                        <p:attrNameLst>
                                          <p:attrName>fillcolor</p:attrName>
                                        </p:attrNameLst>
                                      </p:cBhvr>
                                      <p:by>
                                        <p:hsl h="0" s="-70588" l="0"/>
                                      </p:by>
                                    </p:animClr>
                                    <p:animClr clrSpc="hsl" dir="cw">
                                      <p:cBhvr>
                                        <p:cTn id="15" dur="500" fill="hold"/>
                                        <p:tgtEl>
                                          <p:spTgt spid="12"/>
                                        </p:tgtEl>
                                        <p:attrNameLst>
                                          <p:attrName>stroke.color</p:attrName>
                                        </p:attrNameLst>
                                      </p:cBhvr>
                                      <p:by>
                                        <p:hsl h="0" s="-70588" l="0"/>
                                      </p:by>
                                    </p:animClr>
                                    <p:set>
                                      <p:cBhvr>
                                        <p:cTn id="16" dur="500" fill="hold"/>
                                        <p:tgtEl>
                                          <p:spTgt spid="12"/>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nodeType="clickEffect">
                                  <p:stCondLst>
                                    <p:cond delay="0"/>
                                  </p:stCondLst>
                                  <p:childTnLst>
                                    <p:animClr clrSpc="hsl" dir="cw">
                                      <p:cBhvr override="childStyle">
                                        <p:cTn id="20" dur="500" fill="hold"/>
                                        <p:tgtEl>
                                          <p:spTgt spid="13"/>
                                        </p:tgtEl>
                                        <p:attrNameLst>
                                          <p:attrName>style.color</p:attrName>
                                        </p:attrNameLst>
                                      </p:cBhvr>
                                      <p:by>
                                        <p:hsl h="0" s="-70588" l="0"/>
                                      </p:by>
                                    </p:animClr>
                                    <p:animClr clrSpc="hsl" dir="cw">
                                      <p:cBhvr>
                                        <p:cTn id="21" dur="500" fill="hold"/>
                                        <p:tgtEl>
                                          <p:spTgt spid="13"/>
                                        </p:tgtEl>
                                        <p:attrNameLst>
                                          <p:attrName>fillcolor</p:attrName>
                                        </p:attrNameLst>
                                      </p:cBhvr>
                                      <p:by>
                                        <p:hsl h="0" s="-70588" l="0"/>
                                      </p:by>
                                    </p:animClr>
                                    <p:animClr clrSpc="hsl" dir="cw">
                                      <p:cBhvr>
                                        <p:cTn id="22" dur="500" fill="hold"/>
                                        <p:tgtEl>
                                          <p:spTgt spid="13"/>
                                        </p:tgtEl>
                                        <p:attrNameLst>
                                          <p:attrName>stroke.color</p:attrName>
                                        </p:attrNameLst>
                                      </p:cBhvr>
                                      <p:by>
                                        <p:hsl h="0" s="-70588" l="0"/>
                                      </p:by>
                                    </p:animClr>
                                    <p:set>
                                      <p:cBhvr>
                                        <p:cTn id="23"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spc="110" dirty="0" smtClean="0"/>
              <a:t>#</a:t>
            </a:r>
            <a:r>
              <a:rPr lang="en-US" sz="6000" dirty="0" smtClean="0"/>
              <a:t>4 </a:t>
            </a:r>
            <a:r>
              <a:rPr lang="en-US" sz="6000" dirty="0" smtClean="0">
                <a:latin typeface="Segoe UI"/>
                <a:ea typeface="Segoe UI"/>
                <a:cs typeface="Segoe UI"/>
              </a:rPr>
              <a:t>– </a:t>
            </a:r>
            <a:r>
              <a:rPr lang="en-US" sz="6000" dirty="0" smtClean="0"/>
              <a:t>JavaScript</a:t>
            </a:r>
            <a:r>
              <a:rPr lang="en-US" sz="6000" baseline="30000" dirty="0" smtClean="0"/>
              <a:t>*</a:t>
            </a:r>
            <a:endParaRPr lang="en-US" sz="6000" dirty="0"/>
          </a:p>
        </p:txBody>
      </p:sp>
      <p:sp>
        <p:nvSpPr>
          <p:cNvPr id="3" name="Subtitle 2"/>
          <p:cNvSpPr>
            <a:spLocks noGrp="1"/>
          </p:cNvSpPr>
          <p:nvPr>
            <p:ph type="subTitle" idx="1"/>
          </p:nvPr>
        </p:nvSpPr>
        <p:spPr>
          <a:xfrm>
            <a:off x="969964" y="4703872"/>
            <a:ext cx="10242550" cy="1276014"/>
          </a:xfrm>
        </p:spPr>
        <p:txBody>
          <a:bodyPr/>
          <a:lstStyle/>
          <a:p>
            <a:pPr marL="174625" indent="-174625"/>
            <a:r>
              <a:rPr lang="en-US" dirty="0">
                <a:solidFill>
                  <a:schemeClr val="accent1">
                    <a:alpha val="99000"/>
                  </a:schemeClr>
                </a:solidFill>
              </a:rPr>
              <a:t>*It’s not your father’s scripting language. </a:t>
            </a:r>
            <a:br>
              <a:rPr lang="en-US" dirty="0">
                <a:solidFill>
                  <a:schemeClr val="accent1">
                    <a:alpha val="99000"/>
                  </a:schemeClr>
                </a:solidFill>
              </a:rPr>
            </a:br>
            <a:r>
              <a:rPr lang="en-US" dirty="0">
                <a:solidFill>
                  <a:schemeClr val="accent1">
                    <a:alpha val="99000"/>
                  </a:schemeClr>
                </a:solidFill>
              </a:rPr>
              <a:t>Well, ok... actually it is.</a:t>
            </a:r>
          </a:p>
        </p:txBody>
      </p:sp>
    </p:spTree>
    <p:extLst>
      <p:ext uri="{BB962C8B-B14F-4D97-AF65-F5344CB8AC3E}">
        <p14:creationId xmlns:p14="http://schemas.microsoft.com/office/powerpoint/2010/main" val="22581201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JavaScript and the Growth of the Client</a:t>
            </a:r>
            <a:endParaRPr lang="en-US" dirty="0"/>
          </a:p>
        </p:txBody>
      </p:sp>
      <p:sp>
        <p:nvSpPr>
          <p:cNvPr id="2" name="Rounded Rectangle 1"/>
          <p:cNvSpPr/>
          <p:nvPr/>
        </p:nvSpPr>
        <p:spPr bwMode="auto">
          <a:xfrm>
            <a:off x="1719924" y="2136318"/>
            <a:ext cx="1304925"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4" name="Rounded Rectangle 3"/>
          <p:cNvSpPr/>
          <p:nvPr/>
        </p:nvSpPr>
        <p:spPr bwMode="auto">
          <a:xfrm>
            <a:off x="3186774" y="2136318"/>
            <a:ext cx="5105400"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5" name="Rounded Rectangle 4"/>
          <p:cNvSpPr/>
          <p:nvPr/>
        </p:nvSpPr>
        <p:spPr bwMode="auto">
          <a:xfrm>
            <a:off x="8482674" y="2136318"/>
            <a:ext cx="3181350"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8" name="Left Brace 7"/>
          <p:cNvSpPr/>
          <p:nvPr/>
        </p:nvSpPr>
        <p:spPr>
          <a:xfrm rot="5400000">
            <a:off x="1966219" y="1425560"/>
            <a:ext cx="461742" cy="809191"/>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9" name="TextBox 8"/>
          <p:cNvSpPr txBox="1"/>
          <p:nvPr/>
        </p:nvSpPr>
        <p:spPr>
          <a:xfrm>
            <a:off x="1340629" y="1146623"/>
            <a:ext cx="1712922"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0" name="TextBox 9"/>
          <p:cNvSpPr txBox="1"/>
          <p:nvPr/>
        </p:nvSpPr>
        <p:spPr>
          <a:xfrm>
            <a:off x="1" y="2261958"/>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1990’s</a:t>
            </a:r>
          </a:p>
        </p:txBody>
      </p:sp>
      <p:sp>
        <p:nvSpPr>
          <p:cNvPr id="11" name="Rounded Rectangle 10"/>
          <p:cNvSpPr/>
          <p:nvPr/>
        </p:nvSpPr>
        <p:spPr bwMode="auto">
          <a:xfrm>
            <a:off x="1719923" y="3968735"/>
            <a:ext cx="261984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2" name="Rounded Rectangle 11"/>
          <p:cNvSpPr/>
          <p:nvPr/>
        </p:nvSpPr>
        <p:spPr bwMode="auto">
          <a:xfrm>
            <a:off x="4462678" y="3968735"/>
            <a:ext cx="4666807"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3" name="Rounded Rectangle 12"/>
          <p:cNvSpPr/>
          <p:nvPr/>
        </p:nvSpPr>
        <p:spPr bwMode="auto">
          <a:xfrm>
            <a:off x="9274629" y="3968735"/>
            <a:ext cx="238939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14" name="Left Brace 13"/>
          <p:cNvSpPr/>
          <p:nvPr/>
        </p:nvSpPr>
        <p:spPr>
          <a:xfrm rot="5400000">
            <a:off x="3114654" y="2065999"/>
            <a:ext cx="512556" cy="3156878"/>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15" name="TextBox 14"/>
          <p:cNvSpPr txBox="1"/>
          <p:nvPr/>
        </p:nvSpPr>
        <p:spPr>
          <a:xfrm>
            <a:off x="2279185" y="2964498"/>
            <a:ext cx="2183493"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6" name="TextBox 15"/>
          <p:cNvSpPr txBox="1"/>
          <p:nvPr/>
        </p:nvSpPr>
        <p:spPr>
          <a:xfrm>
            <a:off x="1" y="4094375"/>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2000’s</a:t>
            </a:r>
          </a:p>
        </p:txBody>
      </p:sp>
      <p:sp>
        <p:nvSpPr>
          <p:cNvPr id="17" name="Rounded Rectangle 16"/>
          <p:cNvSpPr/>
          <p:nvPr/>
        </p:nvSpPr>
        <p:spPr bwMode="auto">
          <a:xfrm>
            <a:off x="1714925" y="5746734"/>
            <a:ext cx="493261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8" name="Rounded Rectangle 17"/>
          <p:cNvSpPr/>
          <p:nvPr/>
        </p:nvSpPr>
        <p:spPr bwMode="auto">
          <a:xfrm>
            <a:off x="6843484" y="5746734"/>
            <a:ext cx="2968173"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9" name="Rounded Rectangle 18"/>
          <p:cNvSpPr/>
          <p:nvPr/>
        </p:nvSpPr>
        <p:spPr bwMode="auto">
          <a:xfrm>
            <a:off x="9956800" y="5746734"/>
            <a:ext cx="170222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20" name="Left Brace 19"/>
          <p:cNvSpPr/>
          <p:nvPr/>
        </p:nvSpPr>
        <p:spPr>
          <a:xfrm rot="5400000">
            <a:off x="5873948" y="1079706"/>
            <a:ext cx="508925" cy="8681833"/>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21" name="TextBox 20"/>
          <p:cNvSpPr txBox="1"/>
          <p:nvPr/>
        </p:nvSpPr>
        <p:spPr>
          <a:xfrm>
            <a:off x="5017333" y="4742497"/>
            <a:ext cx="2183493"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22" name="TextBox 21"/>
          <p:cNvSpPr txBox="1"/>
          <p:nvPr/>
        </p:nvSpPr>
        <p:spPr>
          <a:xfrm>
            <a:off x="-4997" y="5872374"/>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Today</a:t>
            </a:r>
          </a:p>
        </p:txBody>
      </p:sp>
    </p:spTree>
    <p:extLst>
      <p:ext uri="{BB962C8B-B14F-4D97-AF65-F5344CB8AC3E}">
        <p14:creationId xmlns:p14="http://schemas.microsoft.com/office/powerpoint/2010/main" val="27564417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1000"/>
                                        <p:tgtEl>
                                          <p:spTgt spid="22"/>
                                        </p:tgtEl>
                                      </p:cBhvr>
                                    </p:animEffect>
                                    <p:anim calcmode="lin" valueType="num">
                                      <p:cBhvr>
                                        <p:cTn id="97" dur="1000" fill="hold"/>
                                        <p:tgtEl>
                                          <p:spTgt spid="22"/>
                                        </p:tgtEl>
                                        <p:attrNameLst>
                                          <p:attrName>ppt_x</p:attrName>
                                        </p:attrNameLst>
                                      </p:cBhvr>
                                      <p:tavLst>
                                        <p:tav tm="0">
                                          <p:val>
                                            <p:strVal val="#ppt_x"/>
                                          </p:val>
                                        </p:tav>
                                        <p:tav tm="100000">
                                          <p:val>
                                            <p:strVal val="#ppt_x"/>
                                          </p:val>
                                        </p:tav>
                                      </p:tavLst>
                                    </p:anim>
                                    <p:anim calcmode="lin" valueType="num">
                                      <p:cBhvr>
                                        <p:cTn id="9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8" grpId="0" animBg="1"/>
      <p:bldP spid="9" grpId="0"/>
      <p:bldP spid="10" grpId="0"/>
      <p:bldP spid="11" grpId="0" animBg="1"/>
      <p:bldP spid="12" grpId="0" animBg="1"/>
      <p:bldP spid="13" grpId="0" animBg="1"/>
      <p:bldP spid="14" grpId="0" animBg="1"/>
      <p:bldP spid="15" grpId="0"/>
      <p:bldP spid="16" grpId="0"/>
      <p:bldP spid="17" grpId="0" animBg="1"/>
      <p:bldP spid="18" grpId="0" animBg="1"/>
      <p:bldP spid="19" grpId="0" animBg="1"/>
      <p:bldP spid="20" grpId="0" animBg="1"/>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#5 – </a:t>
            </a:r>
            <a:r>
              <a:rPr lang="en-US" sz="6000" dirty="0" err="1" smtClean="0"/>
              <a:t>Polyfills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like shims in </a:t>
            </a:r>
            <a:r>
              <a:rPr lang="en-US" dirty="0" smtClean="0">
                <a:solidFill>
                  <a:schemeClr val="accent1">
                    <a:alpha val="99000"/>
                  </a:schemeClr>
                </a:solidFill>
              </a:rPr>
              <a:t>JavaScript…for </a:t>
            </a:r>
            <a:r>
              <a:rPr lang="en-US" dirty="0">
                <a:solidFill>
                  <a:schemeClr val="accent1">
                    <a:alpha val="99000"/>
                  </a:schemeClr>
                </a:solidFill>
              </a:rPr>
              <a:t>hipsters.</a:t>
            </a:r>
            <a:endParaRPr lang="en-US" dirty="0"/>
          </a:p>
          <a:p>
            <a:endParaRPr lang="en-US" dirty="0"/>
          </a:p>
        </p:txBody>
      </p:sp>
    </p:spTree>
    <p:extLst>
      <p:ext uri="{BB962C8B-B14F-4D97-AF65-F5344CB8AC3E}">
        <p14:creationId xmlns:p14="http://schemas.microsoft.com/office/powerpoint/2010/main" val="8745090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 Polyfills with Modernizr</a:t>
            </a:r>
            <a:endParaRPr lang="en-US" dirty="0"/>
          </a:p>
        </p:txBody>
      </p:sp>
      <p:sp>
        <p:nvSpPr>
          <p:cNvPr id="2" name="Oval Callout 1"/>
          <p:cNvSpPr/>
          <p:nvPr/>
        </p:nvSpPr>
        <p:spPr bwMode="auto">
          <a:xfrm>
            <a:off x="7147594" y="1804737"/>
            <a:ext cx="4981074" cy="1227221"/>
          </a:xfrm>
          <a:prstGeom prst="wedgeEllipseCallout">
            <a:avLst>
              <a:gd name="adj1" fmla="val -49862"/>
              <a:gd name="adj2" fmla="val -48952"/>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Not supported in older browsers!</a:t>
            </a:r>
          </a:p>
        </p:txBody>
      </p:sp>
      <p:sp>
        <p:nvSpPr>
          <p:cNvPr id="7" name="Oval Callout 6"/>
          <p:cNvSpPr/>
          <p:nvPr/>
        </p:nvSpPr>
        <p:spPr bwMode="auto">
          <a:xfrm>
            <a:off x="7183688" y="1800727"/>
            <a:ext cx="4981074" cy="1227221"/>
          </a:xfrm>
          <a:prstGeom prst="wedgeEllipseCallout">
            <a:avLst>
              <a:gd name="adj1" fmla="val -72717"/>
              <a:gd name="adj2" fmla="val 111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“Polyfill” support with a jQuery plugin</a:t>
            </a:r>
          </a:p>
        </p:txBody>
      </p:sp>
      <p:sp>
        <p:nvSpPr>
          <p:cNvPr id="8" name="Text Placeholder 5"/>
          <p:cNvSpPr txBox="1">
            <a:spLocks/>
          </p:cNvSpPr>
          <p:nvPr/>
        </p:nvSpPr>
        <p:spPr>
          <a:xfrm>
            <a:off x="523022" y="1447800"/>
            <a:ext cx="11149012" cy="504138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article { -moz-border-radius:10px; -webkit-border-radius:10px; border-radius:10px;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$(function()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if (!</a:t>
            </a:r>
            <a:r>
              <a:rPr kumimoji="0" lang="en-US" sz="2800" b="1" i="0" u="none" strike="noStrike" kern="1200" cap="none" spc="0" normalizeH="0" baseline="0" noProof="0" dirty="0" err="1" smtClean="0">
                <a:ln>
                  <a:noFill/>
                </a:ln>
                <a:solidFill>
                  <a:srgbClr val="800000"/>
                </a:solidFill>
                <a:effectLst/>
                <a:uLnTx/>
                <a:uFillTx/>
                <a:latin typeface="Consolas" pitchFamily="49" charset="0"/>
                <a:ea typeface="+mn-ea"/>
                <a:cs typeface="Consolas" pitchFamily="49" charset="0"/>
              </a:rPr>
              <a:t>Modernizr.borderradius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Use a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plugin to round those corners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getScript</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/jquery.corner.js", function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$("article").corner();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317546511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6573462" y="808995"/>
            <a:ext cx="6858000" cy="4230360"/>
          </a:xfrm>
          <a:prstGeom prst="rect">
            <a:avLst/>
          </a:prstGeom>
          <a:gradFill flip="none" rotWithShape="1">
            <a:gsLst>
              <a:gs pos="0">
                <a:schemeClr val="bg1">
                  <a:alpha val="5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a:xfrm>
            <a:off x="519112" y="228600"/>
            <a:ext cx="11149013" cy="620683"/>
          </a:xfrm>
        </p:spPr>
        <p:txBody>
          <a:bodyPr/>
          <a:lstStyle/>
          <a:p>
            <a:r>
              <a:rPr lang="en-US" dirty="0" smtClean="0"/>
              <a:t>About Clark</a:t>
            </a:r>
            <a:endParaRPr lang="en-US" dirty="0"/>
          </a:p>
        </p:txBody>
      </p:sp>
      <p:sp>
        <p:nvSpPr>
          <p:cNvPr id="5" name="Text Placeholder 4"/>
          <p:cNvSpPr>
            <a:spLocks noGrp="1"/>
          </p:cNvSpPr>
          <p:nvPr>
            <p:ph type="body" sz="quarter" idx="10"/>
          </p:nvPr>
        </p:nvSpPr>
        <p:spPr>
          <a:xfrm>
            <a:off x="519112" y="1447799"/>
            <a:ext cx="11149013" cy="1526572"/>
          </a:xfrm>
        </p:spPr>
        <p:txBody>
          <a:bodyPr/>
          <a:lstStyle/>
          <a:p>
            <a:r>
              <a:rPr lang="en-US" dirty="0" err="1" smtClean="0"/>
              <a:t>www.csell.net</a:t>
            </a:r>
            <a:endParaRPr lang="en-US" dirty="0" smtClean="0"/>
          </a:p>
          <a:p>
            <a:r>
              <a:rPr lang="en-US" dirty="0" smtClean="0"/>
              <a:t>@CSell5</a:t>
            </a:r>
          </a:p>
          <a:p>
            <a:r>
              <a:rPr lang="en-US" dirty="0" err="1" smtClean="0"/>
              <a:t>csell@microsoft.com</a:t>
            </a:r>
            <a:endParaRPr lang="en-US" dirty="0"/>
          </a:p>
        </p:txBody>
      </p:sp>
      <p:sp>
        <p:nvSpPr>
          <p:cNvPr id="7" name="Content Placeholder 2"/>
          <p:cNvSpPr txBox="1">
            <a:spLocks/>
          </p:cNvSpPr>
          <p:nvPr/>
        </p:nvSpPr>
        <p:spPr>
          <a:xfrm>
            <a:off x="4638675" y="3200400"/>
            <a:ext cx="8496300" cy="3429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indent="-460375" defTabSz="914363">
              <a:lnSpc>
                <a:spcPct val="90000"/>
              </a:lnSpc>
              <a:buSzPct val="90000"/>
              <a:buBlip>
                <a:blip r:embed="rId3"/>
              </a:buBlip>
            </a:pPr>
            <a:r>
              <a:rPr lang="en-US" sz="2800" dirty="0">
                <a:gradFill>
                  <a:gsLst>
                    <a:gs pos="0">
                      <a:schemeClr val="tx1"/>
                    </a:gs>
                    <a:gs pos="86000">
                      <a:schemeClr val="tx1"/>
                    </a:gs>
                  </a:gsLst>
                  <a:lin ang="5400000" scaled="0"/>
                </a:gradFill>
              </a:rPr>
              <a:t>Husband, Father, Geek, Grease Monkey </a:t>
            </a:r>
          </a:p>
          <a:p>
            <a:pPr marL="860425" lvl="2" indent="-460375" defTabSz="914363">
              <a:lnSpc>
                <a:spcPct val="90000"/>
              </a:lnSpc>
              <a:buSzPct val="90000"/>
              <a:buBlip>
                <a:blip r:embed="rId3"/>
              </a:buBlip>
            </a:pPr>
            <a:r>
              <a:rPr lang="en-US" sz="2000" dirty="0">
                <a:gradFill>
                  <a:gsLst>
                    <a:gs pos="0">
                      <a:schemeClr val="tx1"/>
                    </a:gs>
                    <a:gs pos="86000">
                      <a:schemeClr val="tx1"/>
                    </a:gs>
                  </a:gsLst>
                  <a:lin ang="5400000" scaled="0"/>
                </a:gradFill>
              </a:rPr>
              <a:t>aka: just a normal person</a:t>
            </a:r>
          </a:p>
          <a:p>
            <a:pPr marL="460375" indent="-460375" defTabSz="914363">
              <a:lnSpc>
                <a:spcPct val="90000"/>
              </a:lnSpc>
              <a:buSzPct val="90000"/>
              <a:buBlip>
                <a:blip r:embed="rId3"/>
              </a:buBlip>
            </a:pPr>
            <a:r>
              <a:rPr lang="en-US" sz="2800" dirty="0">
                <a:gradFill>
                  <a:gsLst>
                    <a:gs pos="0">
                      <a:schemeClr val="tx1"/>
                    </a:gs>
                    <a:gs pos="86000">
                      <a:schemeClr val="tx1"/>
                    </a:gs>
                  </a:gsLst>
                  <a:lin ang="5400000" scaled="0"/>
                </a:gradFill>
              </a:rPr>
              <a:t>Web Evangelist, Microsoft</a:t>
            </a:r>
          </a:p>
          <a:p>
            <a:pPr marL="460375" indent="-460375" defTabSz="914363">
              <a:lnSpc>
                <a:spcPct val="90000"/>
              </a:lnSpc>
              <a:buSzPct val="90000"/>
              <a:buBlip>
                <a:blip r:embed="rId3"/>
              </a:buBlip>
            </a:pPr>
            <a:r>
              <a:rPr lang="en-US" sz="2800" dirty="0">
                <a:gradFill>
                  <a:gsLst>
                    <a:gs pos="0">
                      <a:schemeClr val="tx1"/>
                    </a:gs>
                    <a:gs pos="86000">
                      <a:schemeClr val="tx1"/>
                    </a:gs>
                  </a:gsLst>
                  <a:lin ang="5400000" scaled="0"/>
                </a:gradFill>
              </a:rPr>
              <a:t>Web Developer</a:t>
            </a:r>
          </a:p>
          <a:p>
            <a:pPr marL="460375" indent="-460375" defTabSz="914363">
              <a:lnSpc>
                <a:spcPct val="90000"/>
              </a:lnSpc>
              <a:buSzPct val="90000"/>
              <a:buBlip>
                <a:blip r:embed="rId3"/>
              </a:buBlip>
            </a:pPr>
            <a:r>
              <a:rPr lang="en-US" sz="2800" dirty="0">
                <a:gradFill>
                  <a:gsLst>
                    <a:gs pos="0">
                      <a:schemeClr val="tx1"/>
                    </a:gs>
                    <a:gs pos="86000">
                      <a:schemeClr val="tx1"/>
                    </a:gs>
                  </a:gsLst>
                  <a:lin ang="5400000" scaled="0"/>
                </a:gradFill>
              </a:rPr>
              <a:t>Live between CHI and MKE </a:t>
            </a:r>
          </a:p>
          <a:p>
            <a:endParaRPr lang="en-US" sz="2800" dirty="0" smtClean="0">
              <a:latin typeface="Segoe Light" pitchFamily="34" charset="0"/>
            </a:endParaRPr>
          </a:p>
          <a:p>
            <a:endParaRPr lang="en-US" sz="2800" dirty="0">
              <a:latin typeface="Segoe Light" pitchFamily="34" charset="0"/>
            </a:endParaRPr>
          </a:p>
        </p:txBody>
      </p:sp>
      <p:pic>
        <p:nvPicPr>
          <p:cNvPr id="8" name="Picture 3" descr="C:\Users\csell\Downloads\b6 (2).jpg"/>
          <p:cNvPicPr>
            <a:picLocks noChangeAspect="1" noChangeArrowheads="1"/>
          </p:cNvPicPr>
          <p:nvPr/>
        </p:nvPicPr>
        <p:blipFill rotWithShape="1">
          <a:blip r:embed="rId4">
            <a:extLst>
              <a:ext uri="{28A0092B-C50C-407E-A947-70E740481C1C}">
                <a14:useLocalDpi xmlns:a14="http://schemas.microsoft.com/office/drawing/2010/main" val="0"/>
              </a:ext>
            </a:extLst>
          </a:blip>
          <a:srcRect l="26008" t="28293" r="18498"/>
          <a:stretch/>
        </p:blipFill>
        <p:spPr bwMode="auto">
          <a:xfrm>
            <a:off x="-171450" y="3200400"/>
            <a:ext cx="4283075" cy="40573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8462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3" y="228603"/>
            <a:ext cx="11149013"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“HTML5”	</a:t>
            </a:r>
            <a:endParaRPr lang="en-US" dirty="0"/>
          </a:p>
        </p:txBody>
      </p:sp>
      <p:graphicFrame>
        <p:nvGraphicFramePr>
          <p:cNvPr id="14" name="Content Placeholder 5"/>
          <p:cNvGraphicFramePr>
            <a:graphicFrameLocks/>
          </p:cNvGraphicFramePr>
          <p:nvPr>
            <p:extLst>
              <p:ext uri="{D42A27DB-BD31-4B8C-83A1-F6EECF244321}">
                <p14:modId xmlns:p14="http://schemas.microsoft.com/office/powerpoint/2010/main" val="3586237891"/>
              </p:ext>
            </p:extLst>
          </p:nvPr>
        </p:nvGraphicFramePr>
        <p:xfrm>
          <a:off x="2088247" y="2031276"/>
          <a:ext cx="7836622" cy="181863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dirty="0"/>
                    </a:p>
                  </a:txBody>
                  <a:tcPr/>
                </a:tc>
                <a:tc rowSpan="2">
                  <a:txBody>
                    <a:bodyPr/>
                    <a:lstStyle/>
                    <a:p>
                      <a:endParaRPr lang="en-US" sz="1600" dirty="0"/>
                    </a:p>
                  </a:txBody>
                  <a:tcPr/>
                </a:tc>
                <a:tc rowSpan="2">
                  <a:txBody>
                    <a:bodyPr/>
                    <a:lstStyle/>
                    <a:p>
                      <a:endParaRPr lang="en-US" dirty="0"/>
                    </a:p>
                  </a:txBody>
                  <a:tcPr/>
                </a:tc>
                <a:tc rowSpan="2">
                  <a:txBody>
                    <a:bodyPr/>
                    <a:lstStyle/>
                    <a:p>
                      <a:endParaRPr lang="en-US" dirty="0"/>
                    </a:p>
                  </a:txBody>
                  <a:tcPr/>
                </a:tc>
                <a:tc rowSpan="2">
                  <a:txBody>
                    <a:bodyPr/>
                    <a:lstStyle/>
                    <a:p>
                      <a:endParaRPr lang="en-US" dirty="0"/>
                    </a:p>
                  </a:txBody>
                  <a:tcPr/>
                </a:tc>
                <a:tc gridSpan="3">
                  <a:txBody>
                    <a:bodyPr/>
                    <a:lstStyle/>
                    <a:p>
                      <a:pPr algn="ctr"/>
                      <a:r>
                        <a:rPr lang="en-US" dirty="0" smtClean="0"/>
                        <a:t>Mobile</a:t>
                      </a:r>
                      <a:endParaRPr lang="en-US" dirty="0">
                        <a:solidFill>
                          <a:srgbClr val="FFC425"/>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n-US" sz="2400" b="1" dirty="0" smtClean="0">
                          <a:solidFill>
                            <a:schemeClr val="bg1"/>
                          </a:solidFill>
                        </a:rPr>
                        <a:t>9</a:t>
                      </a:r>
                      <a:endParaRPr lang="en-US" sz="2400" b="1" dirty="0">
                        <a:solidFill>
                          <a:schemeClr val="bg1"/>
                        </a:solidFill>
                      </a:endParaRPr>
                    </a:p>
                  </a:txBody>
                  <a:tcPr/>
                </a:tc>
                <a:tc>
                  <a:txBody>
                    <a:bodyPr/>
                    <a:lstStyle/>
                    <a:p>
                      <a:pPr algn="ctr"/>
                      <a:r>
                        <a:rPr lang="en-US" sz="2400" b="1" dirty="0" smtClean="0">
                          <a:solidFill>
                            <a:schemeClr val="bg1"/>
                          </a:solidFill>
                        </a:rPr>
                        <a:t>13</a:t>
                      </a:r>
                      <a:endParaRPr lang="en-US" sz="2400" b="1" dirty="0">
                        <a:solidFill>
                          <a:schemeClr val="bg1"/>
                        </a:solidFill>
                      </a:endParaRPr>
                    </a:p>
                  </a:txBody>
                  <a:tcPr/>
                </a:tc>
                <a:tc>
                  <a:txBody>
                    <a:bodyPr/>
                    <a:lstStyle/>
                    <a:p>
                      <a:pPr algn="ctr"/>
                      <a:r>
                        <a:rPr lang="en-US" sz="2400" b="1" dirty="0" smtClean="0">
                          <a:solidFill>
                            <a:schemeClr val="bg1"/>
                          </a:solidFill>
                        </a:rPr>
                        <a:t>3.5</a:t>
                      </a:r>
                      <a:endParaRPr lang="en-US" sz="2400" b="1" dirty="0">
                        <a:solidFill>
                          <a:schemeClr val="bg1"/>
                        </a:solidFill>
                      </a:endParaRPr>
                    </a:p>
                  </a:txBody>
                  <a:tcPr/>
                </a:tc>
                <a:tc>
                  <a:txBody>
                    <a:bodyPr/>
                    <a:lstStyle/>
                    <a:p>
                      <a:pPr algn="ctr"/>
                      <a:r>
                        <a:rPr lang="en-US" sz="2400" b="1" dirty="0" smtClean="0">
                          <a:solidFill>
                            <a:schemeClr val="bg1"/>
                          </a:solidFill>
                        </a:rPr>
                        <a:t>11</a:t>
                      </a:r>
                      <a:endParaRPr lang="en-US" sz="2400" b="1" dirty="0">
                        <a:solidFill>
                          <a:schemeClr val="bg1"/>
                        </a:solidFill>
                      </a:endParaRPr>
                    </a:p>
                  </a:txBody>
                  <a:tcPr/>
                </a:tc>
                <a:tc>
                  <a:txBody>
                    <a:bodyPr/>
                    <a:lstStyle/>
                    <a:p>
                      <a:pPr algn="ctr"/>
                      <a:r>
                        <a:rPr lang="en-US" sz="2400" b="1" dirty="0" smtClean="0">
                          <a:solidFill>
                            <a:schemeClr val="bg1"/>
                          </a:solidFill>
                        </a:rPr>
                        <a:t>4</a:t>
                      </a:r>
                      <a:endParaRPr lang="en-US" sz="2400" b="1" dirty="0">
                        <a:solidFill>
                          <a:schemeClr val="bg1"/>
                        </a:solidFill>
                      </a:endParaRPr>
                    </a:p>
                  </a:txBody>
                  <a:tcPr/>
                </a:tc>
                <a:tc>
                  <a:txBody>
                    <a:bodyPr/>
                    <a:lstStyle/>
                    <a:p>
                      <a:pPr algn="ctr"/>
                      <a:r>
                        <a:rPr lang="en-US" sz="2400" b="1" dirty="0" smtClean="0">
                          <a:solidFill>
                            <a:schemeClr val="bg1"/>
                          </a:solidFill>
                        </a:rPr>
                        <a:t>9</a:t>
                      </a:r>
                      <a:endParaRPr lang="en-US" sz="2400" b="1" dirty="0">
                        <a:solidFill>
                          <a:schemeClr val="bg1"/>
                        </a:solidFill>
                      </a:endParaRPr>
                    </a:p>
                  </a:txBody>
                  <a:tcPr/>
                </a:tc>
                <a:tc>
                  <a:txBody>
                    <a:bodyPr/>
                    <a:lstStyle/>
                    <a:p>
                      <a:pPr algn="ctr"/>
                      <a:r>
                        <a:rPr lang="en-US" sz="2400" b="1" dirty="0" smtClean="0">
                          <a:solidFill>
                            <a:schemeClr val="bg1"/>
                          </a:solidFill>
                        </a:rPr>
                        <a:t>2.3</a:t>
                      </a:r>
                      <a:endParaRPr lang="en-US" sz="2400" b="1" dirty="0">
                        <a:solidFill>
                          <a:schemeClr val="bg1"/>
                        </a:solidFill>
                      </a:endParaRPr>
                    </a:p>
                  </a:txBody>
                  <a:tcPr/>
                </a:tc>
                <a:tc>
                  <a:txBody>
                    <a:bodyPr/>
                    <a:lstStyle/>
                    <a:p>
                      <a:pPr algn="ctr"/>
                      <a:r>
                        <a:rPr lang="en-US" sz="2400" b="1" dirty="0" smtClean="0">
                          <a:solidFill>
                            <a:schemeClr val="bg1"/>
                          </a:solidFill>
                        </a:rPr>
                        <a:t>4.2</a:t>
                      </a:r>
                      <a:endParaRPr lang="en-US" sz="2400" b="1" dirty="0">
                        <a:solidFill>
                          <a:schemeClr val="bg1"/>
                        </a:solidFill>
                      </a:endParaRPr>
                    </a:p>
                  </a:txBody>
                  <a:tcPr/>
                </a:tc>
              </a:tr>
            </a:tbl>
          </a:graphicData>
        </a:graphic>
      </p:graphicFrame>
      <p:pic>
        <p:nvPicPr>
          <p:cNvPr id="15" name="Picture 14"/>
          <p:cNvPicPr>
            <a:picLocks noChangeAspect="1"/>
          </p:cNvPicPr>
          <p:nvPr/>
        </p:nvPicPr>
        <p:blipFill>
          <a:blip r:embed="rId3"/>
          <a:stretch>
            <a:fillRect/>
          </a:stretch>
        </p:blipFill>
        <p:spPr>
          <a:xfrm>
            <a:off x="2151108" y="2193169"/>
            <a:ext cx="1042309" cy="1042309"/>
          </a:xfrm>
          <a:prstGeom prst="rect">
            <a:avLst/>
          </a:prstGeom>
        </p:spPr>
      </p:pic>
      <p:pic>
        <p:nvPicPr>
          <p:cNvPr id="16" name="Picture 15"/>
          <p:cNvPicPr>
            <a:picLocks noChangeAspect="1"/>
          </p:cNvPicPr>
          <p:nvPr/>
        </p:nvPicPr>
        <p:blipFill>
          <a:blip r:embed="rId4"/>
          <a:stretch>
            <a:fillRect/>
          </a:stretch>
        </p:blipFill>
        <p:spPr>
          <a:xfrm>
            <a:off x="4473424" y="2200882"/>
            <a:ext cx="1037771" cy="1037771"/>
          </a:xfrm>
          <a:prstGeom prst="rect">
            <a:avLst/>
          </a:prstGeom>
        </p:spPr>
      </p:pic>
      <p:pic>
        <p:nvPicPr>
          <p:cNvPr id="17" name="Picture 16"/>
          <p:cNvPicPr>
            <a:picLocks noChangeAspect="1"/>
          </p:cNvPicPr>
          <p:nvPr/>
        </p:nvPicPr>
        <p:blipFill>
          <a:blip r:embed="rId5"/>
          <a:stretch>
            <a:fillRect/>
          </a:stretch>
        </p:blipFill>
        <p:spPr>
          <a:xfrm>
            <a:off x="5606750" y="2197707"/>
            <a:ext cx="956731" cy="1040946"/>
          </a:xfrm>
          <a:prstGeom prst="rect">
            <a:avLst/>
          </a:prstGeom>
        </p:spPr>
      </p:pic>
      <p:pic>
        <p:nvPicPr>
          <p:cNvPr id="25" name="Picture 24"/>
          <p:cNvPicPr>
            <a:picLocks noChangeAspect="1"/>
          </p:cNvPicPr>
          <p:nvPr/>
        </p:nvPicPr>
        <p:blipFill>
          <a:blip r:embed="rId6"/>
          <a:stretch>
            <a:fillRect/>
          </a:stretch>
        </p:blipFill>
        <p:spPr>
          <a:xfrm>
            <a:off x="3315909" y="2189240"/>
            <a:ext cx="1046238" cy="1046238"/>
          </a:xfrm>
          <a:prstGeom prst="rect">
            <a:avLst/>
          </a:prstGeom>
        </p:spPr>
      </p:pic>
      <p:pic>
        <p:nvPicPr>
          <p:cNvPr id="26" name="Picture 25"/>
          <p:cNvPicPr>
            <a:picLocks noChangeAspect="1"/>
          </p:cNvPicPr>
          <p:nvPr/>
        </p:nvPicPr>
        <p:blipFill>
          <a:blip r:embed="rId7"/>
          <a:stretch>
            <a:fillRect/>
          </a:stretch>
        </p:blipFill>
        <p:spPr>
          <a:xfrm>
            <a:off x="6691691" y="2199672"/>
            <a:ext cx="1038981" cy="1038981"/>
          </a:xfrm>
          <a:prstGeom prst="rect">
            <a:avLst/>
          </a:prstGeom>
        </p:spPr>
      </p:pic>
      <p:pic>
        <p:nvPicPr>
          <p:cNvPr id="27" name="Picture 26"/>
          <p:cNvPicPr>
            <a:picLocks noChangeAspect="1"/>
          </p:cNvPicPr>
          <p:nvPr/>
        </p:nvPicPr>
        <p:blipFill>
          <a:blip r:embed="rId8"/>
          <a:stretch>
            <a:fillRect/>
          </a:stretch>
        </p:blipFill>
        <p:spPr>
          <a:xfrm>
            <a:off x="8462432" y="2533712"/>
            <a:ext cx="701766" cy="701766"/>
          </a:xfrm>
          <a:prstGeom prst="rect">
            <a:avLst/>
          </a:prstGeom>
        </p:spPr>
      </p:pic>
      <p:pic>
        <p:nvPicPr>
          <p:cNvPr id="28" name="Picture 27"/>
          <p:cNvPicPr>
            <a:picLocks noChangeAspect="1"/>
          </p:cNvPicPr>
          <p:nvPr/>
        </p:nvPicPr>
        <p:blipFill>
          <a:blip r:embed="rId3"/>
          <a:stretch>
            <a:fillRect/>
          </a:stretch>
        </p:blipFill>
        <p:spPr>
          <a:xfrm>
            <a:off x="7802031" y="2611362"/>
            <a:ext cx="624116" cy="624116"/>
          </a:xfrm>
          <a:prstGeom prst="rect">
            <a:avLst/>
          </a:prstGeom>
        </p:spPr>
      </p:pic>
      <p:pic>
        <p:nvPicPr>
          <p:cNvPr id="29" name="Picture 28"/>
          <p:cNvPicPr>
            <a:picLocks noChangeAspect="1"/>
          </p:cNvPicPr>
          <p:nvPr/>
        </p:nvPicPr>
        <p:blipFill>
          <a:blip r:embed="rId7"/>
          <a:stretch>
            <a:fillRect/>
          </a:stretch>
        </p:blipFill>
        <p:spPr>
          <a:xfrm>
            <a:off x="9224673" y="2611362"/>
            <a:ext cx="639387" cy="639387"/>
          </a:xfrm>
          <a:prstGeom prst="rect">
            <a:avLst/>
          </a:prstGeom>
        </p:spPr>
      </p:pic>
      <p:sp>
        <p:nvSpPr>
          <p:cNvPr id="4" name="Rectangle 3"/>
          <p:cNvSpPr/>
          <p:nvPr/>
        </p:nvSpPr>
        <p:spPr>
          <a:xfrm rot="19809664">
            <a:off x="2046279" y="2764194"/>
            <a:ext cx="7883232" cy="1107996"/>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6600" b="1" kern="1200" spc="50" baseline="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mj-lt"/>
                <a:cs typeface="Arial" charset="0"/>
              </a:rPr>
              <a:t>It Depends?!?#@#</a:t>
            </a:r>
            <a:endParaRPr lang="en-US" sz="6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78018141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69964" y="2808791"/>
            <a:ext cx="10891836" cy="1523497"/>
          </a:xfrm>
        </p:spPr>
        <p:txBody>
          <a:bodyPr/>
          <a:lstStyle/>
          <a:p>
            <a:r>
              <a:rPr lang="en-US" dirty="0" smtClean="0"/>
              <a:t>HTML5 &amp; Microsoft* </a:t>
            </a:r>
            <a:endParaRPr lang="en-US" dirty="0"/>
          </a:p>
        </p:txBody>
      </p:sp>
      <p:sp>
        <p:nvSpPr>
          <p:cNvPr id="10" name="Subtitle 9"/>
          <p:cNvSpPr>
            <a:spLocks noGrp="1"/>
          </p:cNvSpPr>
          <p:nvPr>
            <p:ph type="subTitle" idx="1"/>
          </p:nvPr>
        </p:nvSpPr>
        <p:spPr>
          <a:xfrm>
            <a:off x="969963" y="4703872"/>
            <a:ext cx="10698161" cy="1366728"/>
          </a:xfrm>
        </p:spPr>
        <p:txBody>
          <a:bodyPr/>
          <a:lstStyle/>
          <a:p>
            <a:r>
              <a:rPr lang="en-US" sz="2800" dirty="0" smtClean="0">
                <a:solidFill>
                  <a:schemeClr val="accent1">
                    <a:alpha val="99000"/>
                  </a:schemeClr>
                </a:solidFill>
              </a:rPr>
              <a:t>* IE9, IE Platform Previews and HTML5 Labs</a:t>
            </a:r>
            <a:endParaRPr lang="en-US" sz="2800" dirty="0" smtClean="0"/>
          </a:p>
          <a:p>
            <a:endParaRPr lang="en-US" sz="2800" dirty="0"/>
          </a:p>
        </p:txBody>
      </p:sp>
      <p:pic>
        <p:nvPicPr>
          <p:cNvPr id="11"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11" y="563553"/>
            <a:ext cx="2014547" cy="201454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rsatrom\Pictures\HTML5lab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14" y="1369898"/>
            <a:ext cx="5118100" cy="6136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satrom\Pictures\IE_symbol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9146" y="939800"/>
            <a:ext cx="1651491" cy="1581954"/>
          </a:xfrm>
          <a:prstGeom prst="rect">
            <a:avLst/>
          </a:prstGeom>
          <a:noFill/>
          <a:extLst>
            <a:ext uri="{909E8E84-426E-40dd-AFC4-6F175D3DCCD1}">
              <a14:hiddenFill xmlns:a14="http://schemas.microsoft.com/office/drawing/2010/main">
                <a:solidFill>
                  <a:srgbClr val="FFFFFF"/>
                </a:solidFill>
              </a14:hiddenFill>
            </a:ext>
          </a:extLst>
        </p:spPr>
      </p:pic>
      <p:sp>
        <p:nvSpPr>
          <p:cNvPr id="12" name="Plus 11"/>
          <p:cNvSpPr/>
          <p:nvPr/>
        </p:nvSpPr>
        <p:spPr bwMode="auto">
          <a:xfrm>
            <a:off x="5175896" y="1447799"/>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Plus 16"/>
          <p:cNvSpPr/>
          <p:nvPr/>
        </p:nvSpPr>
        <p:spPr bwMode="auto">
          <a:xfrm>
            <a:off x="2445396" y="1447800"/>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1014184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95061" y="1904110"/>
            <a:ext cx="2588507" cy="4023360"/>
            <a:chOff x="495061" y="1904110"/>
            <a:chExt cx="2588507" cy="4023360"/>
          </a:xfrm>
        </p:grpSpPr>
        <p:sp>
          <p:nvSpPr>
            <p:cNvPr id="14" name="Rounded Rectangle 13"/>
            <p:cNvSpPr/>
            <p:nvPr/>
          </p:nvSpPr>
          <p:spPr bwMode="auto">
            <a:xfrm>
              <a:off x="495061"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03" y="3467190"/>
              <a:ext cx="2031823" cy="1749907"/>
            </a:xfrm>
            <a:prstGeom prst="roundRect">
              <a:avLst>
                <a:gd name="adj" fmla="val 2131"/>
              </a:avLst>
            </a:prstGeom>
            <a:effectLst/>
          </p:spPr>
        </p:pic>
        <p:sp>
          <p:nvSpPr>
            <p:cNvPr id="21" name="Title 32"/>
            <p:cNvSpPr txBox="1">
              <a:spLocks/>
            </p:cNvSpPr>
            <p:nvPr/>
          </p:nvSpPr>
          <p:spPr>
            <a:xfrm>
              <a:off x="495061"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Site Ready </a:t>
              </a:r>
            </a:p>
            <a:p>
              <a:pPr algn="ctr"/>
              <a:r>
                <a:rPr lang="en-US" sz="2200" dirty="0" smtClean="0">
                  <a:solidFill>
                    <a:schemeClr val="tx2"/>
                  </a:solidFill>
                  <a:latin typeface="+mn-lt"/>
                </a:rPr>
                <a:t>HTML5</a:t>
              </a:r>
              <a:endParaRPr lang="en-US" sz="2200" dirty="0">
                <a:solidFill>
                  <a:schemeClr val="tx2"/>
                </a:solidFill>
                <a:latin typeface="+mn-lt"/>
              </a:endParaRPr>
            </a:p>
          </p:txBody>
        </p:sp>
      </p:grpSp>
      <p:sp>
        <p:nvSpPr>
          <p:cNvPr id="11" name="Title 10"/>
          <p:cNvSpPr>
            <a:spLocks noGrp="1"/>
          </p:cNvSpPr>
          <p:nvPr>
            <p:ph type="title"/>
          </p:nvPr>
        </p:nvSpPr>
        <p:spPr/>
        <p:txBody>
          <a:bodyPr/>
          <a:lstStyle/>
          <a:p>
            <a:r>
              <a:rPr lang="en-US" smtClean="0"/>
              <a:t>Microsoft Approach</a:t>
            </a:r>
            <a:endParaRPr lang="en-US" dirty="0"/>
          </a:p>
        </p:txBody>
      </p:sp>
      <p:grpSp>
        <p:nvGrpSpPr>
          <p:cNvPr id="17" name="Group 16"/>
          <p:cNvGrpSpPr/>
          <p:nvPr/>
        </p:nvGrpSpPr>
        <p:grpSpPr>
          <a:xfrm>
            <a:off x="6246812" y="1904110"/>
            <a:ext cx="2588507" cy="4023360"/>
            <a:chOff x="6246812" y="1904110"/>
            <a:chExt cx="2588507" cy="4023360"/>
          </a:xfrm>
        </p:grpSpPr>
        <p:sp>
          <p:nvSpPr>
            <p:cNvPr id="44" name="Rounded Rectangle 43"/>
            <p:cNvSpPr/>
            <p:nvPr/>
          </p:nvSpPr>
          <p:spPr bwMode="auto">
            <a:xfrm>
              <a:off x="62468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7" name="Title 32"/>
            <p:cNvSpPr txBox="1">
              <a:spLocks/>
            </p:cNvSpPr>
            <p:nvPr/>
          </p:nvSpPr>
          <p:spPr>
            <a:xfrm>
              <a:off x="62468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Invest </a:t>
              </a:r>
              <a:r>
                <a:rPr lang="en-US" sz="2200" dirty="0">
                  <a:solidFill>
                    <a:schemeClr val="tx2"/>
                  </a:solidFill>
                  <a:latin typeface="+mn-lt"/>
                </a:rPr>
                <a:t>on </a:t>
              </a:r>
              <a:r>
                <a:rPr lang="en-US" sz="2200" dirty="0" smtClean="0">
                  <a:solidFill>
                    <a:schemeClr val="tx2"/>
                  </a:solidFill>
                  <a:latin typeface="+mn-lt"/>
                </a:rPr>
                <a:t>Interoperability</a:t>
              </a:r>
              <a:endParaRPr lang="en-US" sz="2200" dirty="0">
                <a:solidFill>
                  <a:schemeClr val="tx2"/>
                </a:solidFill>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9" y="3467190"/>
              <a:ext cx="1933575" cy="1933575"/>
            </a:xfrm>
            <a:prstGeom prst="rect">
              <a:avLst/>
            </a:prstGeom>
          </p:spPr>
        </p:pic>
      </p:grpSp>
      <p:grpSp>
        <p:nvGrpSpPr>
          <p:cNvPr id="13" name="Group 12"/>
          <p:cNvGrpSpPr/>
          <p:nvPr/>
        </p:nvGrpSpPr>
        <p:grpSpPr>
          <a:xfrm>
            <a:off x="3351212" y="1904110"/>
            <a:ext cx="2588507" cy="4023360"/>
            <a:chOff x="3351212" y="1904110"/>
            <a:chExt cx="2588507" cy="4023360"/>
          </a:xfrm>
        </p:grpSpPr>
        <p:sp>
          <p:nvSpPr>
            <p:cNvPr id="41" name="Rounded Rectangle 40"/>
            <p:cNvSpPr/>
            <p:nvPr/>
          </p:nvSpPr>
          <p:spPr bwMode="auto">
            <a:xfrm>
              <a:off x="3351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8" name="Title 32"/>
            <p:cNvSpPr txBox="1">
              <a:spLocks/>
            </p:cNvSpPr>
            <p:nvPr/>
          </p:nvSpPr>
          <p:spPr>
            <a:xfrm>
              <a:off x="3351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Work with </a:t>
              </a:r>
            </a:p>
            <a:p>
              <a:pPr algn="ctr"/>
              <a:r>
                <a:rPr lang="en-US" sz="2200" dirty="0" smtClean="0">
                  <a:solidFill>
                    <a:schemeClr val="tx2"/>
                  </a:solidFill>
                  <a:latin typeface="+mn-lt"/>
                </a:rPr>
                <a:t>Developers</a:t>
              </a:r>
              <a:endParaRPr lang="en-US" sz="2200" dirty="0">
                <a:solidFill>
                  <a:schemeClr val="tx2"/>
                </a:solidFill>
                <a:latin typeface="+mn-lt"/>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043" y="3482319"/>
              <a:ext cx="2498843" cy="1908509"/>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 name="Group 17"/>
          <p:cNvGrpSpPr/>
          <p:nvPr/>
        </p:nvGrpSpPr>
        <p:grpSpPr>
          <a:xfrm>
            <a:off x="9066212" y="1904110"/>
            <a:ext cx="2588507" cy="4023360"/>
            <a:chOff x="9066212" y="1904110"/>
            <a:chExt cx="2588507" cy="4023360"/>
          </a:xfrm>
        </p:grpSpPr>
        <p:sp>
          <p:nvSpPr>
            <p:cNvPr id="47" name="Rounded Rectangle 46"/>
            <p:cNvSpPr/>
            <p:nvPr/>
          </p:nvSpPr>
          <p:spPr bwMode="auto">
            <a:xfrm>
              <a:off x="9066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9" name="Title 32"/>
            <p:cNvSpPr txBox="1">
              <a:spLocks/>
            </p:cNvSpPr>
            <p:nvPr/>
          </p:nvSpPr>
          <p:spPr>
            <a:xfrm>
              <a:off x="9066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Innovate </a:t>
              </a:r>
              <a:r>
                <a:rPr lang="en-US" sz="2200" dirty="0">
                  <a:solidFill>
                    <a:schemeClr val="tx2"/>
                  </a:solidFill>
                  <a:latin typeface="+mn-lt"/>
                </a:rPr>
                <a:t>with </a:t>
              </a:r>
              <a:r>
                <a:rPr lang="en-US" sz="2200" dirty="0" smtClean="0">
                  <a:solidFill>
                    <a:schemeClr val="tx2"/>
                  </a:solidFill>
                  <a:latin typeface="+mn-lt"/>
                </a:rPr>
                <a:t/>
              </a:r>
              <a:br>
                <a:rPr lang="en-US" sz="2200" dirty="0" smtClean="0">
                  <a:solidFill>
                    <a:schemeClr val="tx2"/>
                  </a:solidFill>
                  <a:latin typeface="+mn-lt"/>
                </a:rPr>
              </a:br>
              <a:r>
                <a:rPr lang="en-US" sz="2200" dirty="0" smtClean="0">
                  <a:solidFill>
                    <a:schemeClr val="tx2"/>
                  </a:solidFill>
                  <a:latin typeface="+mn-lt"/>
                </a:rPr>
                <a:t>Emerging Standards</a:t>
              </a:r>
              <a:endParaRPr lang="en-US" sz="2200" dirty="0">
                <a:solidFill>
                  <a:schemeClr val="tx2"/>
                </a:solidFill>
                <a:latin typeface="+mn-lt"/>
              </a:endParaRPr>
            </a:p>
          </p:txBody>
        </p:sp>
        <p:pic>
          <p:nvPicPr>
            <p:cNvPr id="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1140" y="3521076"/>
              <a:ext cx="2543579" cy="182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7236052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7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42" presetClass="entr" presetSubtype="0" fill="hold" nodeType="afterEffect">
                                  <p:stCondLst>
                                    <p:cond delay="75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anim calcmode="lin" valueType="num">
                                      <p:cBhvr>
                                        <p:cTn id="20" dur="750" fill="hold"/>
                                        <p:tgtEl>
                                          <p:spTgt spid="17"/>
                                        </p:tgtEl>
                                        <p:attrNameLst>
                                          <p:attrName>ppt_x</p:attrName>
                                        </p:attrNameLst>
                                      </p:cBhvr>
                                      <p:tavLst>
                                        <p:tav tm="0">
                                          <p:val>
                                            <p:strVal val="#ppt_x"/>
                                          </p:val>
                                        </p:tav>
                                        <p:tav tm="100000">
                                          <p:val>
                                            <p:strVal val="#ppt_x"/>
                                          </p:val>
                                        </p:tav>
                                      </p:tavLst>
                                    </p:anim>
                                    <p:anim calcmode="lin" valueType="num">
                                      <p:cBhvr>
                                        <p:cTn id="21" dur="75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2" presetClass="entr" presetSubtype="0" fill="hold" nodeType="afterEffect">
                                  <p:stCondLst>
                                    <p:cond delay="7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750"/>
                                        <p:tgtEl>
                                          <p:spTgt spid="18"/>
                                        </p:tgtEl>
                                      </p:cBhvr>
                                    </p:animEffect>
                                    <p:anim calcmode="lin" valueType="num">
                                      <p:cBhvr>
                                        <p:cTn id="26" dur="750" fill="hold"/>
                                        <p:tgtEl>
                                          <p:spTgt spid="18"/>
                                        </p:tgtEl>
                                        <p:attrNameLst>
                                          <p:attrName>ppt_x</p:attrName>
                                        </p:attrNameLst>
                                      </p:cBhvr>
                                      <p:tavLst>
                                        <p:tav tm="0">
                                          <p:val>
                                            <p:strVal val="#ppt_x"/>
                                          </p:val>
                                        </p:tav>
                                        <p:tav tm="100000">
                                          <p:val>
                                            <p:strVal val="#ppt_x"/>
                                          </p:val>
                                        </p:tav>
                                      </p:tavLst>
                                    </p:anim>
                                    <p:anim calcmode="lin" valueType="num">
                                      <p:cBhvr>
                                        <p:cTn id="27"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grpSp>
        <p:nvGrpSpPr>
          <p:cNvPr id="88" name="Group 87"/>
          <p:cNvGrpSpPr/>
          <p:nvPr/>
        </p:nvGrpSpPr>
        <p:grpSpPr>
          <a:xfrm>
            <a:off x="414295" y="4459145"/>
            <a:ext cx="1414505" cy="1093463"/>
            <a:chOff x="414295" y="4459145"/>
            <a:chExt cx="1414505" cy="1093463"/>
          </a:xfrm>
        </p:grpSpPr>
        <p:cxnSp>
          <p:nvCxnSpPr>
            <p:cNvPr id="90" name="Straight Connector 89"/>
            <p:cNvCxnSpPr/>
            <p:nvPr/>
          </p:nvCxnSpPr>
          <p:spPr>
            <a:xfrm flipH="1">
              <a:off x="812584" y="5186848"/>
              <a:ext cx="0" cy="3657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89" name="Rectangle 88"/>
            <p:cNvSpPr/>
            <p:nvPr/>
          </p:nvSpPr>
          <p:spPr>
            <a:xfrm>
              <a:off x="414295" y="4459145"/>
              <a:ext cx="1414505" cy="646331"/>
            </a:xfrm>
            <a:prstGeom prst="rect">
              <a:avLst/>
            </a:prstGeom>
          </p:spPr>
          <p:txBody>
            <a:bodyPr wrap="square">
              <a:spAutoFit/>
            </a:bodyPr>
            <a:lstStyle/>
            <a:p>
              <a:pPr>
                <a:lnSpc>
                  <a:spcPct val="90000"/>
                </a:lnSpc>
                <a:spcBef>
                  <a:spcPct val="0"/>
                </a:spcBef>
              </a:pPr>
              <a:r>
                <a:rPr lang="en-US" sz="2000" spc="-100" dirty="0" smtClean="0">
                  <a:ln w="3175">
                    <a:noFill/>
                  </a:ln>
                  <a:effectLst>
                    <a:outerShdw blurRad="38100" dist="38100" dir="2700000" algn="tl">
                      <a:srgbClr val="000000">
                        <a:alpha val="43137"/>
                      </a:srgbClr>
                    </a:outerShdw>
                  </a:effectLst>
                  <a:latin typeface="Arial" pitchFamily="34" charset="0"/>
                  <a:cs typeface="Arial" pitchFamily="34" charset="0"/>
                </a:rPr>
                <a:t>Platform Preview 1</a:t>
              </a:r>
              <a:endParaRPr lang="en-US" sz="20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1" name="Group 90"/>
          <p:cNvGrpSpPr/>
          <p:nvPr/>
        </p:nvGrpSpPr>
        <p:grpSpPr>
          <a:xfrm>
            <a:off x="1028540" y="4174848"/>
            <a:ext cx="1327276" cy="1377760"/>
            <a:chOff x="1155540" y="4174848"/>
            <a:chExt cx="1327276" cy="1377760"/>
          </a:xfrm>
        </p:grpSpPr>
        <p:cxnSp>
          <p:nvCxnSpPr>
            <p:cNvPr id="92" name="Straight Connector 91"/>
            <p:cNvCxnSpPr/>
            <p:nvPr/>
          </p:nvCxnSpPr>
          <p:spPr>
            <a:xfrm flipH="1">
              <a:off x="1771553" y="4638208"/>
              <a:ext cx="0" cy="91440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3" name="Rectangle 92"/>
            <p:cNvSpPr/>
            <p:nvPr/>
          </p:nvSpPr>
          <p:spPr>
            <a:xfrm>
              <a:off x="1155540" y="4174848"/>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PP2</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4" name="Group 93"/>
          <p:cNvGrpSpPr/>
          <p:nvPr/>
        </p:nvGrpSpPr>
        <p:grpSpPr>
          <a:xfrm>
            <a:off x="1850758" y="3824369"/>
            <a:ext cx="1327276" cy="1728239"/>
            <a:chOff x="2104758" y="3824369"/>
            <a:chExt cx="1327276" cy="1728239"/>
          </a:xfrm>
        </p:grpSpPr>
        <p:cxnSp>
          <p:nvCxnSpPr>
            <p:cNvPr id="95" name="Straight Connector 94"/>
            <p:cNvCxnSpPr/>
            <p:nvPr/>
          </p:nvCxnSpPr>
          <p:spPr>
            <a:xfrm flipH="1">
              <a:off x="2724964" y="4272448"/>
              <a:ext cx="0" cy="128016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6" name="Rectangle 95"/>
            <p:cNvSpPr/>
            <p:nvPr/>
          </p:nvSpPr>
          <p:spPr>
            <a:xfrm>
              <a:off x="2104758" y="3824369"/>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PP3</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7" name="Group 96"/>
          <p:cNvGrpSpPr/>
          <p:nvPr/>
        </p:nvGrpSpPr>
        <p:grpSpPr>
          <a:xfrm>
            <a:off x="2933330" y="3473890"/>
            <a:ext cx="1327276" cy="2078718"/>
            <a:chOff x="3187330" y="3473890"/>
            <a:chExt cx="1327276" cy="2078718"/>
          </a:xfrm>
        </p:grpSpPr>
        <p:cxnSp>
          <p:nvCxnSpPr>
            <p:cNvPr id="98" name="Straight Connector 97"/>
            <p:cNvCxnSpPr/>
            <p:nvPr/>
          </p:nvCxnSpPr>
          <p:spPr>
            <a:xfrm flipH="1">
              <a:off x="3806967" y="3906688"/>
              <a:ext cx="0" cy="164592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9" name="Rectangle 98"/>
            <p:cNvSpPr/>
            <p:nvPr/>
          </p:nvSpPr>
          <p:spPr>
            <a:xfrm>
              <a:off x="3187330" y="3473890"/>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0" name="Group 99"/>
          <p:cNvGrpSpPr/>
          <p:nvPr/>
        </p:nvGrpSpPr>
        <p:grpSpPr>
          <a:xfrm>
            <a:off x="3979967" y="3123411"/>
            <a:ext cx="1327276" cy="2429197"/>
            <a:chOff x="4233967" y="3123411"/>
            <a:chExt cx="1327276" cy="2429197"/>
          </a:xfrm>
        </p:grpSpPr>
        <p:cxnSp>
          <p:nvCxnSpPr>
            <p:cNvPr id="101" name="Straight Connector 100"/>
            <p:cNvCxnSpPr/>
            <p:nvPr/>
          </p:nvCxnSpPr>
          <p:spPr>
            <a:xfrm flipH="1">
              <a:off x="4888970" y="3540928"/>
              <a:ext cx="0" cy="201168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02" name="Rectangle 101"/>
            <p:cNvSpPr/>
            <p:nvPr/>
          </p:nvSpPr>
          <p:spPr>
            <a:xfrm>
              <a:off x="4233967" y="3123411"/>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Beta</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3" name="Group 102"/>
          <p:cNvGrpSpPr/>
          <p:nvPr/>
        </p:nvGrpSpPr>
        <p:grpSpPr>
          <a:xfrm>
            <a:off x="5064763" y="2772932"/>
            <a:ext cx="1327276" cy="2779676"/>
            <a:chOff x="5318763" y="2772932"/>
            <a:chExt cx="1327276" cy="2779676"/>
          </a:xfrm>
        </p:grpSpPr>
        <p:cxnSp>
          <p:nvCxnSpPr>
            <p:cNvPr id="104" name="Straight Connector 103"/>
            <p:cNvCxnSpPr/>
            <p:nvPr/>
          </p:nvCxnSpPr>
          <p:spPr>
            <a:xfrm flipH="1">
              <a:off x="5970973" y="3175168"/>
              <a:ext cx="0" cy="237744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5" name="Rectangle 104"/>
            <p:cNvSpPr/>
            <p:nvPr/>
          </p:nvSpPr>
          <p:spPr>
            <a:xfrm>
              <a:off x="5318763" y="2772932"/>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PP6</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6" name="Group 105"/>
          <p:cNvGrpSpPr/>
          <p:nvPr/>
        </p:nvGrpSpPr>
        <p:grpSpPr>
          <a:xfrm>
            <a:off x="6103981" y="2422453"/>
            <a:ext cx="1327276" cy="3130155"/>
            <a:chOff x="6421481" y="2422453"/>
            <a:chExt cx="1327276" cy="3130155"/>
          </a:xfrm>
        </p:grpSpPr>
        <p:cxnSp>
          <p:nvCxnSpPr>
            <p:cNvPr id="107" name="Straight Connector 106"/>
            <p:cNvCxnSpPr/>
            <p:nvPr/>
          </p:nvCxnSpPr>
          <p:spPr>
            <a:xfrm flipH="1">
              <a:off x="7052976" y="2809408"/>
              <a:ext cx="0" cy="274320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8" name="Rectangle 107"/>
            <p:cNvSpPr/>
            <p:nvPr/>
          </p:nvSpPr>
          <p:spPr>
            <a:xfrm>
              <a:off x="6421481" y="2422453"/>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PP7</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9" name="Group 108"/>
          <p:cNvGrpSpPr/>
          <p:nvPr/>
        </p:nvGrpSpPr>
        <p:grpSpPr>
          <a:xfrm>
            <a:off x="7485425" y="2071974"/>
            <a:ext cx="728084" cy="3480634"/>
            <a:chOff x="7802925" y="2071974"/>
            <a:chExt cx="728084" cy="3480634"/>
          </a:xfrm>
        </p:grpSpPr>
        <p:cxnSp>
          <p:nvCxnSpPr>
            <p:cNvPr id="110" name="Straight Connector 109"/>
            <p:cNvCxnSpPr/>
            <p:nvPr/>
          </p:nvCxnSpPr>
          <p:spPr>
            <a:xfrm flipH="1">
              <a:off x="8134979" y="2443648"/>
              <a:ext cx="0" cy="31089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1" name="Rectangle 110"/>
            <p:cNvSpPr/>
            <p:nvPr/>
          </p:nvSpPr>
          <p:spPr>
            <a:xfrm>
              <a:off x="7802925" y="2071974"/>
              <a:ext cx="72808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PP8</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2" name="Group 111"/>
          <p:cNvGrpSpPr/>
          <p:nvPr/>
        </p:nvGrpSpPr>
        <p:grpSpPr>
          <a:xfrm>
            <a:off x="8506160" y="1688837"/>
            <a:ext cx="813044" cy="3863771"/>
            <a:chOff x="8823660" y="1688837"/>
            <a:chExt cx="813044" cy="3863771"/>
          </a:xfrm>
        </p:grpSpPr>
        <p:cxnSp>
          <p:nvCxnSpPr>
            <p:cNvPr id="113" name="Straight Connector 112"/>
            <p:cNvCxnSpPr/>
            <p:nvPr/>
          </p:nvCxnSpPr>
          <p:spPr>
            <a:xfrm flipH="1">
              <a:off x="9216982" y="2077888"/>
              <a:ext cx="0" cy="347472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4" name="Rectangle 113"/>
            <p:cNvSpPr/>
            <p:nvPr/>
          </p:nvSpPr>
          <p:spPr>
            <a:xfrm>
              <a:off x="8823660" y="1688837"/>
              <a:ext cx="81304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RTM</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5" name="Group 114"/>
          <p:cNvGrpSpPr/>
          <p:nvPr/>
        </p:nvGrpSpPr>
        <p:grpSpPr>
          <a:xfrm>
            <a:off x="9461500" y="1316586"/>
            <a:ext cx="2297485" cy="4236022"/>
            <a:chOff x="10104662" y="1316586"/>
            <a:chExt cx="1397380" cy="4236022"/>
          </a:xfrm>
        </p:grpSpPr>
        <p:cxnSp>
          <p:nvCxnSpPr>
            <p:cNvPr id="116" name="Straight Connector 115"/>
            <p:cNvCxnSpPr/>
            <p:nvPr/>
          </p:nvCxnSpPr>
          <p:spPr>
            <a:xfrm flipH="1">
              <a:off x="10166073"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7" name="Rectangle 116"/>
            <p:cNvSpPr/>
            <p:nvPr/>
          </p:nvSpPr>
          <p:spPr>
            <a:xfrm>
              <a:off x="10104662" y="1316586"/>
              <a:ext cx="1397380"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 1     2     3     4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sp>
        <p:nvSpPr>
          <p:cNvPr id="64" name="Title 3"/>
          <p:cNvSpPr>
            <a:spLocks noGrp="1"/>
          </p:cNvSpPr>
          <p:nvPr>
            <p:ph type="title"/>
          </p:nvPr>
        </p:nvSpPr>
        <p:spPr/>
        <p:txBody>
          <a:bodyPr/>
          <a:lstStyle/>
          <a:p>
            <a:r>
              <a:rPr lang="en-US" dirty="0" smtClean="0"/>
              <a:t>Work with Developers</a:t>
            </a:r>
            <a:endParaRPr lang="en-US" dirty="0"/>
          </a:p>
        </p:txBody>
      </p:sp>
      <p:grpSp>
        <p:nvGrpSpPr>
          <p:cNvPr id="76" name="Group 75"/>
          <p:cNvGrpSpPr/>
          <p:nvPr/>
        </p:nvGrpSpPr>
        <p:grpSpPr>
          <a:xfrm>
            <a:off x="264200" y="5733135"/>
            <a:ext cx="9933886" cy="369332"/>
            <a:chOff x="442000" y="5733135"/>
            <a:chExt cx="9933886" cy="369332"/>
          </a:xfrm>
        </p:grpSpPr>
        <p:sp>
          <p:nvSpPr>
            <p:cNvPr id="77" name="Rectangle 76"/>
            <p:cNvSpPr/>
            <p:nvPr/>
          </p:nvSpPr>
          <p:spPr>
            <a:xfrm>
              <a:off x="44200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3.16.10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8" name="Rectangle 77"/>
            <p:cNvSpPr/>
            <p:nvPr/>
          </p:nvSpPr>
          <p:spPr>
            <a:xfrm>
              <a:off x="1407585"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5.5.10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9" name="Rectangle 78"/>
            <p:cNvSpPr/>
            <p:nvPr/>
          </p:nvSpPr>
          <p:spPr>
            <a:xfrm>
              <a:off x="218951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6.23.10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0" name="Rectangle 79"/>
            <p:cNvSpPr/>
            <p:nvPr/>
          </p:nvSpPr>
          <p:spPr>
            <a:xfrm>
              <a:off x="3324220"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8.4.10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1" name="Rectangle 80"/>
            <p:cNvSpPr/>
            <p:nvPr/>
          </p:nvSpPr>
          <p:spPr>
            <a:xfrm>
              <a:off x="4479916"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9.15.10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2" name="Rectangle 81"/>
            <p:cNvSpPr/>
            <p:nvPr/>
          </p:nvSpPr>
          <p:spPr>
            <a:xfrm>
              <a:off x="5503321" y="5733135"/>
              <a:ext cx="1031051"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10.28.10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3" name="Rectangle 82"/>
            <p:cNvSpPr/>
            <p:nvPr/>
          </p:nvSpPr>
          <p:spPr>
            <a:xfrm>
              <a:off x="6594991" y="5733135"/>
              <a:ext cx="1018292"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11.17.10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4" name="Rectangle 83"/>
            <p:cNvSpPr/>
            <p:nvPr/>
          </p:nvSpPr>
          <p:spPr>
            <a:xfrm>
              <a:off x="7712414"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2.10.11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5" name="Rectangle 84"/>
            <p:cNvSpPr/>
            <p:nvPr/>
          </p:nvSpPr>
          <p:spPr>
            <a:xfrm>
              <a:off x="8804260"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3.14.11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6" name="Rectangle 85"/>
            <p:cNvSpPr/>
            <p:nvPr/>
          </p:nvSpPr>
          <p:spPr>
            <a:xfrm>
              <a:off x="9810382"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4.11</a:t>
              </a:r>
              <a:endParaRPr lang="en-US" dirty="0">
                <a:effectLst>
                  <a:outerShdw blurRad="38100" dist="38100" dir="2700000" algn="tl">
                    <a:srgbClr val="000000">
                      <a:alpha val="43137"/>
                    </a:srgbClr>
                  </a:outerShdw>
                </a:effectLst>
                <a:latin typeface="Arial" pitchFamily="34" charset="0"/>
                <a:cs typeface="Arial" pitchFamily="34" charset="0"/>
              </a:endParaRPr>
            </a:p>
          </p:txBody>
        </p:sp>
      </p:grpSp>
      <p:sp>
        <p:nvSpPr>
          <p:cNvPr id="87" name="horizontal line"/>
          <p:cNvSpPr/>
          <p:nvPr/>
        </p:nvSpPr>
        <p:spPr bwMode="auto">
          <a:xfrm>
            <a:off x="5796" y="5541099"/>
            <a:ext cx="11566800" cy="91440"/>
          </a:xfrm>
          <a:prstGeom prst="roundRect">
            <a:avLst>
              <a:gd name="adj" fmla="val 36123"/>
            </a:avLst>
          </a:prstGeom>
          <a:gradFill>
            <a:gsLst>
              <a:gs pos="0">
                <a:schemeClr val="tx2">
                  <a:alpha val="0"/>
                  <a:lumMod val="0"/>
                </a:schemeClr>
              </a:gs>
              <a:gs pos="17000">
                <a:schemeClr val="tx2">
                  <a:lumMod val="50000"/>
                  <a:alpha val="70000"/>
                </a:schemeClr>
              </a:gs>
            </a:gsLst>
            <a:lin ang="8400000" scaled="0"/>
          </a:gradFill>
          <a:ln>
            <a:noFill/>
            <a:headEnd type="none" w="med" len="med"/>
            <a:tailEnd type="none" w="med" len="med"/>
          </a:ln>
          <a:effectLst>
            <a:outerShdw blurRad="114300" dist="38100" dir="2700000" algn="tl" rotWithShape="0">
              <a:prstClr val="black">
                <a:alpha val="19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b="1" dirty="0" smtClean="0">
              <a:solidFill>
                <a:schemeClr val="tx1"/>
              </a:solidFill>
              <a:effectLst>
                <a:outerShdw blurRad="38100" dist="38100" dir="2700000" algn="tl">
                  <a:srgbClr val="000000">
                    <a:alpha val="43137"/>
                  </a:srgbClr>
                </a:outerShdw>
              </a:effectLst>
            </a:endParaRPr>
          </a:p>
        </p:txBody>
      </p:sp>
      <p:sp>
        <p:nvSpPr>
          <p:cNvPr id="3" name="Rounded Rectangle 2"/>
          <p:cNvSpPr/>
          <p:nvPr/>
        </p:nvSpPr>
        <p:spPr bwMode="auto">
          <a:xfrm>
            <a:off x="9584915" y="668740"/>
            <a:ext cx="2247694" cy="5433727"/>
          </a:xfrm>
          <a:prstGeom prst="roundRect">
            <a:avLst>
              <a:gd name="adj" fmla="val 5361"/>
            </a:avLst>
          </a:prstGeom>
          <a:noFill/>
          <a:ln w="666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cxnSp>
        <p:nvCxnSpPr>
          <p:cNvPr id="54" name="Straight Connector 53"/>
          <p:cNvCxnSpPr/>
          <p:nvPr/>
        </p:nvCxnSpPr>
        <p:spPr>
          <a:xfrm flipH="1">
            <a:off x="114640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55" name="Rectangle 54"/>
          <p:cNvSpPr/>
          <p:nvPr/>
        </p:nvSpPr>
        <p:spPr>
          <a:xfrm>
            <a:off x="10124116"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57" name="Rectangle 56"/>
          <p:cNvSpPr/>
          <p:nvPr/>
        </p:nvSpPr>
        <p:spPr>
          <a:xfrm>
            <a:off x="9596844" y="1025634"/>
            <a:ext cx="2136734"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IE 10 PP</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cxnSp>
        <p:nvCxnSpPr>
          <p:cNvPr id="53" name="Straight Connector 52"/>
          <p:cNvCxnSpPr/>
          <p:nvPr/>
        </p:nvCxnSpPr>
        <p:spPr>
          <a:xfrm flipH="1">
            <a:off x="99146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6" name="Straight Connector 55"/>
          <p:cNvCxnSpPr/>
          <p:nvPr/>
        </p:nvCxnSpPr>
        <p:spPr>
          <a:xfrm flipH="1">
            <a:off x="10409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8" name="Straight Connector 57"/>
          <p:cNvCxnSpPr/>
          <p:nvPr/>
        </p:nvCxnSpPr>
        <p:spPr>
          <a:xfrm flipH="1">
            <a:off x="10917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grpSp>
        <p:nvGrpSpPr>
          <p:cNvPr id="118" name="Group 117"/>
          <p:cNvGrpSpPr/>
          <p:nvPr/>
        </p:nvGrpSpPr>
        <p:grpSpPr>
          <a:xfrm>
            <a:off x="9715500" y="2007403"/>
            <a:ext cx="2032000" cy="3441713"/>
            <a:chOff x="10221070" y="1712128"/>
            <a:chExt cx="1670944" cy="4098306"/>
          </a:xfrm>
        </p:grpSpPr>
        <p:sp>
          <p:nvSpPr>
            <p:cNvPr id="119" name="Rounded Rectangle 118"/>
            <p:cNvSpPr/>
            <p:nvPr/>
          </p:nvSpPr>
          <p:spPr bwMode="auto">
            <a:xfrm flipH="1">
              <a:off x="10221070" y="1712128"/>
              <a:ext cx="1670944" cy="3800395"/>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itchFamily="100" charset="0"/>
                <a:ea typeface="ＭＳ Ｐゴシック" pitchFamily="100" charset="-128"/>
                <a:cs typeface="ＭＳ Ｐゴシック" pitchFamily="100" charset="-128"/>
              </a:endParaRPr>
            </a:p>
          </p:txBody>
        </p:sp>
        <p:sp>
          <p:nvSpPr>
            <p:cNvPr id="120" name="Rectangle 119"/>
            <p:cNvSpPr/>
            <p:nvPr/>
          </p:nvSpPr>
          <p:spPr>
            <a:xfrm>
              <a:off x="10261261" y="1796728"/>
              <a:ext cx="1624926" cy="4013706"/>
            </a:xfrm>
            <a:prstGeom prst="rect">
              <a:avLst/>
            </a:prstGeom>
          </p:spPr>
          <p:txBody>
            <a:bodyPr wrap="square" lIns="45720" rIns="45720">
              <a:spAutoFit/>
            </a:bodyPr>
            <a:lstStyle/>
            <a:p>
              <a:pPr lvl="0">
                <a:lnSpc>
                  <a:spcPct val="90000"/>
                </a:lnSpc>
                <a:spcBef>
                  <a:spcPct val="20000"/>
                </a:spcBef>
                <a:buClr>
                  <a:srgbClr val="FFFFFF">
                    <a:lumMod val="50000"/>
                  </a:srgbClr>
                </a:buClr>
                <a:buSzPct val="90000"/>
              </a:pPr>
              <a:r>
                <a:rPr lang="en-US" sz="1400" dirty="0">
                  <a:solidFill>
                    <a:srgbClr val="292929">
                      <a:alpha val="99000"/>
                    </a:srgbClr>
                  </a:solidFill>
                  <a:latin typeface="Arial" pitchFamily="34" charset="0"/>
                  <a:cs typeface="Arial" pitchFamily="34" charset="0"/>
                </a:rPr>
                <a:t>New in </a:t>
              </a:r>
              <a:r>
                <a:rPr lang="en-US" sz="1400" dirty="0" smtClean="0">
                  <a:solidFill>
                    <a:srgbClr val="292929">
                      <a:alpha val="99000"/>
                    </a:srgbClr>
                  </a:solidFill>
                  <a:latin typeface="Arial" pitchFamily="34" charset="0"/>
                  <a:cs typeface="Arial" pitchFamily="34" charset="0"/>
                </a:rPr>
                <a:t>IE10:</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Flexbox</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Gradient</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ECMAScript</a:t>
              </a:r>
              <a:r>
                <a:rPr lang="en-US" sz="1400" dirty="0" smtClean="0">
                  <a:solidFill>
                    <a:srgbClr val="292929">
                      <a:alpha val="99000"/>
                    </a:srgbClr>
                  </a:solidFill>
                  <a:latin typeface="Arial" pitchFamily="34" charset="0"/>
                  <a:cs typeface="Arial" pitchFamily="34" charset="0"/>
                </a:rPr>
                <a:t> Strict</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Workers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Forms &amp; Validation</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Drag and Drop</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File API</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Sockets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App Cache</a:t>
              </a: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IndexedDB</a:t>
              </a:r>
              <a:endParaRPr lang="en-US" sz="1400" dirty="0" smtClean="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Etc.</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p:txBody>
        </p:sp>
      </p:grpSp>
      <p:sp>
        <p:nvSpPr>
          <p:cNvPr id="59" name="Rectangle 58"/>
          <p:cNvSpPr/>
          <p:nvPr/>
        </p:nvSpPr>
        <p:spPr>
          <a:xfrm>
            <a:off x="10632116" y="5733135"/>
            <a:ext cx="565504" cy="369332"/>
          </a:xfrm>
          <a:prstGeom prst="rect">
            <a:avLst/>
          </a:prstGeom>
        </p:spPr>
        <p:txBody>
          <a:bodyPr wrap="none">
            <a:spAutoFit/>
          </a:bodyPr>
          <a:lstStyle/>
          <a:p>
            <a:r>
              <a:rPr lang="en-US" spc="-100" dirty="0">
                <a:ln w="3175">
                  <a:noFill/>
                </a:ln>
                <a:effectLst>
                  <a:outerShdw blurRad="38100" dist="38100" dir="2700000" algn="tl">
                    <a:srgbClr val="000000">
                      <a:alpha val="43137"/>
                    </a:srgbClr>
                  </a:outerShdw>
                </a:effectLst>
                <a:latin typeface="Arial" pitchFamily="34" charset="0"/>
                <a:cs typeface="Arial" pitchFamily="34" charset="0"/>
              </a:rPr>
              <a:t>9</a:t>
            </a:r>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60" name="Rectangle 59"/>
          <p:cNvSpPr/>
          <p:nvPr/>
        </p:nvSpPr>
        <p:spPr>
          <a:xfrm>
            <a:off x="11127416" y="5733135"/>
            <a:ext cx="66392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6739520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2860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2" name="Title 1"/>
          <p:cNvSpPr>
            <a:spLocks noGrp="1"/>
          </p:cNvSpPr>
          <p:nvPr>
            <p:ph type="title"/>
          </p:nvPr>
        </p:nvSpPr>
        <p:spPr/>
        <p:txBody>
          <a:bodyPr/>
          <a:lstStyle/>
          <a:p>
            <a:r>
              <a:rPr lang="en-US" smtClean="0"/>
              <a:t>Innovate with Emerging Standards</a:t>
            </a:r>
            <a:endParaRPr lang="en-US" dirty="0"/>
          </a:p>
        </p:txBody>
      </p:sp>
      <p:pic>
        <p:nvPicPr>
          <p:cNvPr id="3" name="Picture 2"/>
          <p:cNvPicPr>
            <a:picLocks noChangeAspect="1"/>
          </p:cNvPicPr>
          <p:nvPr/>
        </p:nvPicPr>
        <p:blipFill>
          <a:blip r:embed="rId3"/>
          <a:stretch>
            <a:fillRect/>
          </a:stretch>
        </p:blipFill>
        <p:spPr>
          <a:xfrm>
            <a:off x="1841500" y="977488"/>
            <a:ext cx="7848600" cy="5601111"/>
          </a:xfrm>
          <a:prstGeom prst="rect">
            <a:avLst/>
          </a:prstGeom>
        </p:spPr>
      </p:pic>
    </p:spTree>
    <p:extLst>
      <p:ext uri="{BB962C8B-B14F-4D97-AF65-F5344CB8AC3E}">
        <p14:creationId xmlns:p14="http://schemas.microsoft.com/office/powerpoint/2010/main" val="31123358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228600"/>
            <a:ext cx="11149013" cy="620683"/>
          </a:xfrm>
        </p:spPr>
        <p:txBody>
          <a:bodyPr/>
          <a:lstStyle/>
          <a:p>
            <a:r>
              <a:rPr lang="en-US" dirty="0" smtClean="0"/>
              <a:t>HTML5 in Microsoft Web Technologies</a:t>
            </a:r>
            <a:endParaRPr lang="en-US" dirty="0"/>
          </a:p>
        </p:txBody>
      </p:sp>
      <p:sp>
        <p:nvSpPr>
          <p:cNvPr id="6" name="Text Placeholder 5"/>
          <p:cNvSpPr>
            <a:spLocks noGrp="1"/>
          </p:cNvSpPr>
          <p:nvPr>
            <p:ph type="body" sz="quarter" idx="10"/>
          </p:nvPr>
        </p:nvSpPr>
        <p:spPr>
          <a:xfrm>
            <a:off x="519112" y="1447799"/>
            <a:ext cx="11149013" cy="4579715"/>
          </a:xfrm>
        </p:spPr>
        <p:txBody>
          <a:bodyPr/>
          <a:lstStyle/>
          <a:p>
            <a:r>
              <a:rPr lang="en-US" dirty="0" smtClean="0"/>
              <a:t>VS 2010 SP1 – HTML5 Schema and </a:t>
            </a:r>
            <a:r>
              <a:rPr lang="en-US" dirty="0" err="1" smtClean="0"/>
              <a:t>Intellisense</a:t>
            </a:r>
            <a:endParaRPr lang="en-US" dirty="0" smtClean="0"/>
          </a:p>
          <a:p>
            <a:pPr>
              <a:spcAft>
                <a:spcPts val="2400"/>
              </a:spcAft>
            </a:pPr>
            <a:r>
              <a:rPr lang="en-US" dirty="0" err="1" smtClean="0"/>
              <a:t>WebMatrix</a:t>
            </a:r>
            <a:r>
              <a:rPr lang="en-US" dirty="0" smtClean="0"/>
              <a:t> – HTML5 default </a:t>
            </a:r>
            <a:r>
              <a:rPr lang="en-US" dirty="0" err="1" smtClean="0"/>
              <a:t>doctype</a:t>
            </a:r>
            <a:endParaRPr lang="en-US" dirty="0" smtClean="0"/>
          </a:p>
          <a:p>
            <a:r>
              <a:rPr lang="en-US" dirty="0" smtClean="0"/>
              <a:t>ASP.NET MVC 3 tools update</a:t>
            </a:r>
          </a:p>
          <a:p>
            <a:pPr lvl="1"/>
            <a:r>
              <a:rPr lang="en-US" dirty="0" smtClean="0"/>
              <a:t>HTML5 template for new projects</a:t>
            </a:r>
          </a:p>
          <a:p>
            <a:pPr lvl="1">
              <a:spcAft>
                <a:spcPts val="2400"/>
              </a:spcAft>
            </a:pPr>
            <a:r>
              <a:rPr lang="en-US" dirty="0" err="1" smtClean="0"/>
              <a:t>Modernizr</a:t>
            </a:r>
            <a:r>
              <a:rPr lang="en-US" dirty="0" smtClean="0"/>
              <a:t> 1.7 included in new projects</a:t>
            </a:r>
          </a:p>
          <a:p>
            <a:r>
              <a:rPr lang="en-US" dirty="0" smtClean="0"/>
              <a:t>Expression Web 4 SP1 – HTML5 Schema and </a:t>
            </a:r>
            <a:r>
              <a:rPr lang="en-US" dirty="0" err="1" smtClean="0"/>
              <a:t>Intellisense</a:t>
            </a:r>
            <a:endParaRPr lang="en-US" dirty="0" smtClean="0"/>
          </a:p>
          <a:p>
            <a:pPr lvl="1"/>
            <a:r>
              <a:rPr lang="en-US" dirty="0" smtClean="0"/>
              <a:t>Richer CSS style editing</a:t>
            </a:r>
          </a:p>
          <a:p>
            <a:pPr lvl="1"/>
            <a:r>
              <a:rPr lang="en-US" dirty="0" err="1" smtClean="0"/>
              <a:t>SuperPreview</a:t>
            </a:r>
            <a:r>
              <a:rPr lang="en-US" dirty="0" smtClean="0"/>
              <a:t> Page Interaction Mode and Online Service</a:t>
            </a:r>
          </a:p>
        </p:txBody>
      </p:sp>
    </p:spTree>
    <p:extLst>
      <p:ext uri="{BB962C8B-B14F-4D97-AF65-F5344CB8AC3E}">
        <p14:creationId xmlns:p14="http://schemas.microsoft.com/office/powerpoint/2010/main" val="7554265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Things You Need to Learn (a.k.a. Resources)</a:t>
            </a:r>
            <a:endParaRPr lang="en-US" dirty="0"/>
          </a:p>
        </p:txBody>
      </p:sp>
      <p:sp>
        <p:nvSpPr>
          <p:cNvPr id="4" name="Subtitle 3"/>
          <p:cNvSpPr>
            <a:spLocks noGrp="1"/>
          </p:cNvSpPr>
          <p:nvPr>
            <p:ph sz="half" idx="1"/>
          </p:nvPr>
        </p:nvSpPr>
        <p:spPr/>
        <p:txBody>
          <a:bodyPr/>
          <a:lstStyle/>
          <a:p>
            <a:r>
              <a:rPr lang="en-US" dirty="0" smtClean="0"/>
              <a:t>Read two good HTML5 books</a:t>
            </a:r>
          </a:p>
          <a:p>
            <a:r>
              <a:rPr lang="en-US" dirty="0" smtClean="0"/>
              <a:t>Read a good CSS3 book</a:t>
            </a:r>
          </a:p>
          <a:p>
            <a:r>
              <a:rPr lang="en-US" dirty="0" smtClean="0"/>
              <a:t>Relearn JavaScript</a:t>
            </a:r>
          </a:p>
        </p:txBody>
      </p:sp>
      <p:sp>
        <p:nvSpPr>
          <p:cNvPr id="6" name="Content Placeholder 5"/>
          <p:cNvSpPr>
            <a:spLocks noGrp="1"/>
          </p:cNvSpPr>
          <p:nvPr>
            <p:ph sz="half" idx="2"/>
          </p:nvPr>
        </p:nvSpPr>
        <p:spPr/>
        <p:txBody>
          <a:bodyPr/>
          <a:lstStyle/>
          <a:p>
            <a:r>
              <a:rPr lang="en-US" smtClean="0"/>
              <a:t>Learn a JavaScript framework </a:t>
            </a:r>
          </a:p>
          <a:p>
            <a:pPr lvl="1"/>
            <a:r>
              <a:rPr lang="en-US" smtClean="0"/>
              <a:t>jQuery, for instance</a:t>
            </a:r>
          </a:p>
          <a:p>
            <a:r>
              <a:rPr lang="en-US" smtClean="0"/>
              <a:t>Learn the dev tools in your favorite browser</a:t>
            </a:r>
          </a:p>
          <a:p>
            <a:pPr lvl="1"/>
            <a:r>
              <a:rPr lang="en-US" smtClean="0"/>
              <a:t>IE9? Just hit F12!</a:t>
            </a:r>
          </a:p>
          <a:p>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781" y="4095103"/>
            <a:ext cx="1099893"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39" y="4646469"/>
            <a:ext cx="1078827"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4935" y="4593204"/>
            <a:ext cx="1130150" cy="1467727"/>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805" y="4095103"/>
            <a:ext cx="1096988" cy="1450463"/>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650" y="4622657"/>
            <a:ext cx="1153695" cy="1438274"/>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6217" y="4603173"/>
            <a:ext cx="1111849" cy="1457758"/>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6928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Questions?</a:t>
            </a:r>
            <a:endParaRPr lang="en-US" dirty="0"/>
          </a:p>
        </p:txBody>
      </p:sp>
    </p:spTree>
    <p:extLst>
      <p:ext uri="{BB962C8B-B14F-4D97-AF65-F5344CB8AC3E}">
        <p14:creationId xmlns:p14="http://schemas.microsoft.com/office/powerpoint/2010/main" val="26164507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black">
          <a:xfrm>
            <a:off x="3848585" y="3051283"/>
            <a:ext cx="4491655" cy="755434"/>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 </a:t>
            </a:r>
            <a:r>
              <a:rPr lang="en-US" sz="700" dirty="0" smtClean="0">
                <a:gradFill>
                  <a:gsLst>
                    <a:gs pos="0">
                      <a:srgbClr val="FFFFFF"/>
                    </a:gs>
                    <a:gs pos="100000">
                      <a:srgbClr val="FFFFFF"/>
                    </a:gs>
                  </a:gsLst>
                  <a:lin ang="5400000" scaled="0"/>
                </a:gradFill>
                <a:latin typeface="Segoe UI" pitchFamily="34" charset="0"/>
                <a:cs typeface="Arial" charset="0"/>
              </a:rPr>
              <a:t>2011 Microsoft </a:t>
            </a:r>
            <a:r>
              <a:rPr lang="en-US" sz="7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rgbClr val="FFFFFF"/>
                    </a:gs>
                    <a:gs pos="100000">
                      <a:srgbClr val="FFFFFF"/>
                    </a:gs>
                  </a:gsLst>
                  <a:lin ang="5400000" scaled="0"/>
                </a:gradFill>
                <a:latin typeface="Segoe UI" pitchFamily="34" charset="0"/>
                <a:cs typeface="Arial" charset="0"/>
              </a:rPr>
              <a:t/>
            </a:r>
            <a:br>
              <a:rPr lang="en-US" sz="700" dirty="0" smtClean="0">
                <a:gradFill>
                  <a:gsLst>
                    <a:gs pos="0">
                      <a:srgbClr val="FFFFFF"/>
                    </a:gs>
                    <a:gs pos="100000">
                      <a:srgbClr val="FFFFFF"/>
                    </a:gs>
                  </a:gsLst>
                  <a:lin ang="5400000" scaled="0"/>
                </a:gradFill>
                <a:latin typeface="Segoe UI" pitchFamily="34" charset="0"/>
                <a:cs typeface="Arial" charset="0"/>
              </a:rPr>
            </a:br>
            <a:r>
              <a:rPr lang="en-US" sz="700" dirty="0" smtClean="0">
                <a:gradFill>
                  <a:gsLst>
                    <a:gs pos="0">
                      <a:srgbClr val="FFFFFF"/>
                    </a:gs>
                    <a:gs pos="100000">
                      <a:srgbClr val="FFFFFF"/>
                    </a:gs>
                  </a:gsLst>
                  <a:lin ang="5400000" scaled="0"/>
                </a:gradFill>
                <a:latin typeface="Segoe UI" pitchFamily="34" charset="0"/>
                <a:cs typeface="Arial" charset="0"/>
              </a:rPr>
              <a:t>on </a:t>
            </a:r>
            <a:r>
              <a:rPr lang="en-US" sz="700" dirty="0">
                <a:gradFill>
                  <a:gsLst>
                    <a:gs pos="0">
                      <a:srgbClr val="FFFFFF"/>
                    </a:gs>
                    <a:gs pos="100000">
                      <a:srgbClr val="FFFFFF"/>
                    </a:gs>
                  </a:gsLst>
                  <a:lin ang="5400000" scaled="0"/>
                </a:gradFill>
                <a:latin typeface="Segoe UI" pitchFamily="34" charset="0"/>
                <a:cs typeface="Arial" charset="0"/>
              </a:rPr>
              <a:t>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latin typeface="Segoe UI" pitchFamily="34" charset="0"/>
                <a:cs typeface="Arial" charset="0"/>
              </a:rPr>
              <a:t>. MICROSOFT </a:t>
            </a:r>
            <a:r>
              <a:rPr lang="en-US" sz="7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1852551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Goals for Today</a:t>
            </a:r>
            <a:endParaRPr lang="en-US" dirty="0"/>
          </a:p>
        </p:txBody>
      </p:sp>
      <p:sp>
        <p:nvSpPr>
          <p:cNvPr id="3" name="Text Placeholder 2"/>
          <p:cNvSpPr>
            <a:spLocks noGrp="1"/>
          </p:cNvSpPr>
          <p:nvPr>
            <p:ph type="body" sz="quarter" idx="10"/>
          </p:nvPr>
        </p:nvSpPr>
        <p:spPr>
          <a:xfrm>
            <a:off x="519112" y="1447799"/>
            <a:ext cx="11149013" cy="2302169"/>
          </a:xfrm>
        </p:spPr>
        <p:txBody>
          <a:bodyPr/>
          <a:lstStyle/>
          <a:p>
            <a:pPr marL="914400" indent="-914400">
              <a:buFont typeface="+mj-ea"/>
              <a:buAutoNum type="circleNumDbPlain"/>
            </a:pPr>
            <a:r>
              <a:rPr lang="en-US" sz="4800" dirty="0" smtClean="0"/>
              <a:t>Expose ourselves</a:t>
            </a:r>
          </a:p>
          <a:p>
            <a:pPr marL="914400" indent="-914400">
              <a:buFont typeface="+mj-ea"/>
              <a:buAutoNum type="circleNumDbPlain"/>
            </a:pPr>
            <a:r>
              <a:rPr lang="en-US" sz="4800" dirty="0" smtClean="0"/>
              <a:t>Get dirty</a:t>
            </a:r>
          </a:p>
          <a:p>
            <a:pPr marL="914400" indent="-914400">
              <a:buFont typeface="+mj-ea"/>
              <a:buAutoNum type="circleNumDbPlain"/>
            </a:pPr>
            <a:r>
              <a:rPr lang="en-US" sz="4800" dirty="0" smtClean="0"/>
              <a:t>Leave hungry</a:t>
            </a:r>
            <a:endParaRPr lang="en-US" sz="4800" dirty="0"/>
          </a:p>
        </p:txBody>
      </p:sp>
    </p:spTree>
    <p:extLst>
      <p:ext uri="{BB962C8B-B14F-4D97-AF65-F5344CB8AC3E}">
        <p14:creationId xmlns:p14="http://schemas.microsoft.com/office/powerpoint/2010/main" val="23129260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Our Agenda</a:t>
            </a:r>
            <a:endParaRPr lang="en-US" dirty="0"/>
          </a:p>
        </p:txBody>
      </p:sp>
      <p:sp>
        <p:nvSpPr>
          <p:cNvPr id="3" name="Text Placeholder 2"/>
          <p:cNvSpPr>
            <a:spLocks noGrp="1"/>
          </p:cNvSpPr>
          <p:nvPr>
            <p:ph type="body" sz="quarter" idx="10"/>
          </p:nvPr>
        </p:nvSpPr>
        <p:spPr>
          <a:xfrm>
            <a:off x="519112" y="1168399"/>
            <a:ext cx="11149013" cy="5338897"/>
          </a:xfrm>
        </p:spPr>
        <p:txBody>
          <a:bodyPr/>
          <a:lstStyle/>
          <a:p>
            <a:r>
              <a:rPr lang="en-US" sz="2800" dirty="0" smtClean="0"/>
              <a:t>Introduction to HTML5 – 20 Minutes</a:t>
            </a:r>
          </a:p>
          <a:p>
            <a:r>
              <a:rPr lang="en-US" sz="2800" dirty="0" smtClean="0"/>
              <a:t>HTML5 Core – 20 Minutes</a:t>
            </a:r>
          </a:p>
          <a:p>
            <a:r>
              <a:rPr lang="en-US" sz="2800" b="1" dirty="0" smtClean="0"/>
              <a:t>Lab 1 – 20 Minutes</a:t>
            </a:r>
          </a:p>
          <a:p>
            <a:r>
              <a:rPr lang="en-US" sz="2800" dirty="0" smtClean="0"/>
              <a:t>CSS3 – 30 Minutes</a:t>
            </a:r>
          </a:p>
          <a:p>
            <a:r>
              <a:rPr lang="en-US" sz="2800" b="1" dirty="0" smtClean="0"/>
              <a:t>Lab 2 – 30 Minutes</a:t>
            </a:r>
          </a:p>
          <a:p>
            <a:r>
              <a:rPr lang="en-US" sz="2800" dirty="0" smtClean="0"/>
              <a:t>JavaScript APIs – 20 Minutes</a:t>
            </a:r>
          </a:p>
          <a:p>
            <a:r>
              <a:rPr lang="en-US" sz="2800" b="1" dirty="0" smtClean="0"/>
              <a:t>Lab 3 – 30 Minutes</a:t>
            </a:r>
          </a:p>
          <a:p>
            <a:r>
              <a:rPr lang="en-US" sz="2800" dirty="0" err="1" smtClean="0"/>
              <a:t>ECMAScript</a:t>
            </a:r>
            <a:r>
              <a:rPr lang="en-US" sz="2800" dirty="0" smtClean="0"/>
              <a:t> – 20 Minutes</a:t>
            </a:r>
          </a:p>
          <a:p>
            <a:r>
              <a:rPr lang="en-US" sz="2800" b="1" dirty="0" smtClean="0"/>
              <a:t>Lab 4 – 20 Minutes</a:t>
            </a:r>
          </a:p>
          <a:p>
            <a:r>
              <a:rPr lang="en-US" sz="2800" dirty="0" smtClean="0"/>
              <a:t>Responsive Web Design – 10 Minutes</a:t>
            </a:r>
          </a:p>
          <a:p>
            <a:r>
              <a:rPr lang="en-US" sz="2800" b="1" dirty="0" smtClean="0"/>
              <a:t>Lab V – 20 Minutes</a:t>
            </a:r>
            <a:endParaRPr lang="en-US" sz="2800" b="1" dirty="0"/>
          </a:p>
        </p:txBody>
      </p:sp>
    </p:spTree>
    <p:extLst>
      <p:ext uri="{BB962C8B-B14F-4D97-AF65-F5344CB8AC3E}">
        <p14:creationId xmlns:p14="http://schemas.microsoft.com/office/powerpoint/2010/main" val="42852488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ALL YOUR LINKS ARE BELONG TO US!</a:t>
            </a:r>
            <a:endParaRPr lang="en-US" dirty="0"/>
          </a:p>
        </p:txBody>
      </p:sp>
      <p:sp>
        <p:nvSpPr>
          <p:cNvPr id="3" name="Text Placeholder 2"/>
          <p:cNvSpPr>
            <a:spLocks noGrp="1"/>
          </p:cNvSpPr>
          <p:nvPr>
            <p:ph type="body" sz="quarter" idx="10"/>
          </p:nvPr>
        </p:nvSpPr>
        <p:spPr>
          <a:xfrm>
            <a:off x="519112" y="2515031"/>
            <a:ext cx="11149013" cy="2589940"/>
          </a:xfrm>
        </p:spPr>
        <p:txBody>
          <a:bodyPr anchor="ctr"/>
          <a:lstStyle/>
          <a:p>
            <a:pPr marL="0" indent="0" algn="ctr">
              <a:buNone/>
            </a:pPr>
            <a:r>
              <a:rPr lang="en-US" sz="5400" dirty="0" smtClean="0">
                <a:hlinkClick r:id="rId3"/>
              </a:rPr>
              <a:t>github.com</a:t>
            </a:r>
            <a:r>
              <a:rPr lang="en-US" sz="5400" dirty="0">
                <a:hlinkClick r:id="rId3"/>
              </a:rPr>
              <a:t>/csell5/HTML5-</a:t>
            </a:r>
            <a:r>
              <a:rPr lang="en-US" sz="5400" dirty="0" smtClean="0">
                <a:hlinkClick r:id="rId3"/>
              </a:rPr>
              <a:t>Compiler</a:t>
            </a:r>
            <a:endParaRPr lang="en-US" sz="5400" dirty="0">
              <a:hlinkClick r:id="rId3"/>
            </a:endParaRPr>
          </a:p>
          <a:p>
            <a:pPr marL="0" indent="0" algn="ctr">
              <a:buNone/>
            </a:pPr>
            <a:endParaRPr lang="en-US" sz="5400" dirty="0" smtClean="0">
              <a:hlinkClick r:id="rId3"/>
            </a:endParaRPr>
          </a:p>
          <a:p>
            <a:pPr marL="0" indent="0" algn="ctr">
              <a:buNone/>
            </a:pPr>
            <a:r>
              <a:rPr lang="en-US" sz="5400" dirty="0" smtClean="0">
                <a:hlinkClick r:id="rId3"/>
              </a:rPr>
              <a:t>delicious.com</a:t>
            </a:r>
            <a:r>
              <a:rPr lang="en-US" sz="5400" dirty="0">
                <a:hlinkClick r:id="rId3"/>
              </a:rPr>
              <a:t>/stacks/view/</a:t>
            </a:r>
            <a:r>
              <a:rPr lang="en-US" sz="5400" dirty="0" smtClean="0">
                <a:hlinkClick r:id="rId3"/>
              </a:rPr>
              <a:t>OTAw5u</a:t>
            </a:r>
            <a:r>
              <a:rPr lang="en-US" sz="5400" dirty="0" smtClean="0"/>
              <a:t> </a:t>
            </a:r>
            <a:endParaRPr lang="en-US" sz="5400" dirty="0"/>
          </a:p>
        </p:txBody>
      </p:sp>
    </p:spTree>
    <p:extLst>
      <p:ext uri="{BB962C8B-B14F-4D97-AF65-F5344CB8AC3E}">
        <p14:creationId xmlns:p14="http://schemas.microsoft.com/office/powerpoint/2010/main" val="25601654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HTML5 in MSDN Magazine</a:t>
            </a:r>
            <a:endParaRPr lang="en-US" dirty="0"/>
          </a:p>
        </p:txBody>
      </p:sp>
      <p:sp>
        <p:nvSpPr>
          <p:cNvPr id="3" name="Text Placeholder 2"/>
          <p:cNvSpPr>
            <a:spLocks noGrp="1"/>
          </p:cNvSpPr>
          <p:nvPr>
            <p:ph type="body" sz="quarter" idx="10"/>
          </p:nvPr>
        </p:nvSpPr>
        <p:spPr>
          <a:xfrm>
            <a:off x="279400" y="1447799"/>
            <a:ext cx="11633200" cy="4394201"/>
          </a:xfrm>
        </p:spPr>
        <p:txBody>
          <a:bodyPr anchor="ctr"/>
          <a:lstStyle/>
          <a:p>
            <a:r>
              <a:rPr lang="en-US" dirty="0" smtClean="0"/>
              <a:t>Building Apps with HTML5 </a:t>
            </a:r>
            <a:r>
              <a:rPr lang="en-US" dirty="0"/>
              <a:t>- </a:t>
            </a:r>
            <a:r>
              <a:rPr lang="en-US" dirty="0" smtClean="0">
                <a:hlinkClick r:id="rId3"/>
              </a:rPr>
              <a:t>bit.ly</a:t>
            </a:r>
            <a:r>
              <a:rPr lang="en-US" dirty="0">
                <a:hlinkClick r:id="rId3"/>
              </a:rPr>
              <a:t>/</a:t>
            </a:r>
            <a:r>
              <a:rPr lang="en-US" dirty="0" smtClean="0">
                <a:hlinkClick r:id="rId3"/>
              </a:rPr>
              <a:t>wFG8PT</a:t>
            </a:r>
            <a:endParaRPr lang="en-US" dirty="0" smtClean="0"/>
          </a:p>
          <a:p>
            <a:r>
              <a:rPr lang="en-US" dirty="0" smtClean="0"/>
              <a:t>Leave No Browser Behind </a:t>
            </a:r>
            <a:r>
              <a:rPr lang="en-US" dirty="0"/>
              <a:t>- </a:t>
            </a:r>
            <a:r>
              <a:rPr lang="en-US" dirty="0" smtClean="0">
                <a:hlinkClick r:id="rId4"/>
              </a:rPr>
              <a:t>bit.ly</a:t>
            </a:r>
            <a:r>
              <a:rPr lang="en-US" dirty="0">
                <a:hlinkClick r:id="rId4"/>
              </a:rPr>
              <a:t>/</a:t>
            </a:r>
            <a:r>
              <a:rPr lang="en-US" dirty="0" smtClean="0">
                <a:hlinkClick r:id="rId4"/>
              </a:rPr>
              <a:t>wAAGiz</a:t>
            </a:r>
            <a:r>
              <a:rPr lang="en-US" dirty="0" smtClean="0"/>
              <a:t> </a:t>
            </a:r>
          </a:p>
          <a:p>
            <a:r>
              <a:rPr lang="en-US" dirty="0" smtClean="0"/>
              <a:t>Better Web Forms with HTML5 Forms </a:t>
            </a:r>
            <a:r>
              <a:rPr lang="en-US" dirty="0"/>
              <a:t>- </a:t>
            </a:r>
            <a:r>
              <a:rPr lang="en-US" dirty="0" smtClean="0">
                <a:hlinkClick r:id="rId5"/>
              </a:rPr>
              <a:t>bit.ly</a:t>
            </a:r>
            <a:r>
              <a:rPr lang="en-US" dirty="0">
                <a:hlinkClick r:id="rId5"/>
              </a:rPr>
              <a:t>/</a:t>
            </a:r>
            <a:r>
              <a:rPr lang="en-US" dirty="0" smtClean="0">
                <a:hlinkClick r:id="rId5"/>
              </a:rPr>
              <a:t>wRLEl4</a:t>
            </a:r>
            <a:r>
              <a:rPr lang="en-US" dirty="0" smtClean="0"/>
              <a:t> </a:t>
            </a:r>
          </a:p>
          <a:p>
            <a:r>
              <a:rPr lang="en-US" dirty="0" smtClean="0"/>
              <a:t>Integrating Geolocation into Web </a:t>
            </a:r>
            <a:r>
              <a:rPr lang="en-US" dirty="0"/>
              <a:t>Applications - </a:t>
            </a:r>
            <a:r>
              <a:rPr lang="en-US" dirty="0" smtClean="0">
                <a:hlinkClick r:id="rId6"/>
              </a:rPr>
              <a:t>bit.ly</a:t>
            </a:r>
            <a:r>
              <a:rPr lang="en-US" dirty="0">
                <a:hlinkClick r:id="rId6"/>
              </a:rPr>
              <a:t>/</a:t>
            </a:r>
            <a:r>
              <a:rPr lang="en-US" dirty="0" smtClean="0">
                <a:hlinkClick r:id="rId6"/>
              </a:rPr>
              <a:t>xHAiui</a:t>
            </a:r>
            <a:r>
              <a:rPr lang="en-US" dirty="0" smtClean="0"/>
              <a:t> </a:t>
            </a:r>
          </a:p>
          <a:p>
            <a:r>
              <a:rPr lang="en-US" dirty="0" smtClean="0"/>
              <a:t>Using HTML5 </a:t>
            </a:r>
            <a:r>
              <a:rPr lang="en-US" dirty="0"/>
              <a:t>Canvas </a:t>
            </a:r>
            <a:r>
              <a:rPr lang="en-US" dirty="0" smtClean="0"/>
              <a:t>for </a:t>
            </a:r>
            <a:r>
              <a:rPr lang="en-US" dirty="0"/>
              <a:t>Data </a:t>
            </a:r>
            <a:r>
              <a:rPr lang="en-US" dirty="0" smtClean="0"/>
              <a:t>Visualization - </a:t>
            </a:r>
            <a:r>
              <a:rPr lang="en-US" dirty="0" smtClean="0">
                <a:hlinkClick r:id="rId7"/>
              </a:rPr>
              <a:t>bit.ly</a:t>
            </a:r>
            <a:r>
              <a:rPr lang="en-US" dirty="0">
                <a:hlinkClick r:id="rId7"/>
              </a:rPr>
              <a:t>/</a:t>
            </a:r>
            <a:r>
              <a:rPr lang="en-US" dirty="0" smtClean="0">
                <a:hlinkClick r:id="rId7"/>
              </a:rPr>
              <a:t>xjMVmR</a:t>
            </a:r>
            <a:r>
              <a:rPr lang="en-US" dirty="0" smtClean="0"/>
              <a:t> </a:t>
            </a:r>
            <a:endParaRPr lang="en-US" dirty="0"/>
          </a:p>
        </p:txBody>
      </p:sp>
    </p:spTree>
    <p:extLst>
      <p:ext uri="{BB962C8B-B14F-4D97-AF65-F5344CB8AC3E}">
        <p14:creationId xmlns:p14="http://schemas.microsoft.com/office/powerpoint/2010/main" val="16192143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Let’s get started…</a:t>
            </a:r>
            <a:endParaRPr lang="en-US" dirty="0"/>
          </a:p>
        </p:txBody>
      </p:sp>
    </p:spTree>
    <p:extLst>
      <p:ext uri="{BB962C8B-B14F-4D97-AF65-F5344CB8AC3E}">
        <p14:creationId xmlns:p14="http://schemas.microsoft.com/office/powerpoint/2010/main" val="6394720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620683"/>
          </a:xfrm>
        </p:spPr>
        <p:txBody>
          <a:bodyPr/>
          <a:lstStyle/>
          <a:p>
            <a:r>
              <a:rPr lang="en-US" dirty="0" smtClean="0"/>
              <a:t>Agenda (for the next 15 minutes)</a:t>
            </a:r>
            <a:endParaRPr lang="en-US" dirty="0"/>
          </a:p>
        </p:txBody>
      </p:sp>
      <p:sp>
        <p:nvSpPr>
          <p:cNvPr id="4" name="Subtitle 3"/>
          <p:cNvSpPr>
            <a:spLocks noGrp="1"/>
          </p:cNvSpPr>
          <p:nvPr>
            <p:ph type="body" sz="quarter" idx="10"/>
          </p:nvPr>
        </p:nvSpPr>
        <p:spPr>
          <a:xfrm>
            <a:off x="519112" y="1447799"/>
            <a:ext cx="11149013" cy="3159839"/>
          </a:xfrm>
        </p:spPr>
        <p:txBody>
          <a:bodyPr/>
          <a:lstStyle/>
          <a:p>
            <a:r>
              <a:rPr lang="en-US" dirty="0" smtClean="0"/>
              <a:t>What is “HTML5”?</a:t>
            </a:r>
          </a:p>
          <a:p>
            <a:r>
              <a:rPr lang="en-US" dirty="0" smtClean="0"/>
              <a:t>Defining HTML5</a:t>
            </a:r>
          </a:p>
          <a:p>
            <a:r>
              <a:rPr lang="en-US" dirty="0" smtClean="0"/>
              <a:t>The five most important words about HTML5</a:t>
            </a:r>
          </a:p>
          <a:p>
            <a:r>
              <a:rPr lang="en-US" dirty="0" smtClean="0"/>
              <a:t>Browser Support for “HTML5”</a:t>
            </a:r>
          </a:p>
          <a:p>
            <a:r>
              <a:rPr lang="en-US" dirty="0" smtClean="0"/>
              <a:t>HTML5 &amp; Microsoft</a:t>
            </a:r>
          </a:p>
          <a:p>
            <a:r>
              <a:rPr lang="en-US" dirty="0" smtClean="0"/>
              <a:t>Stuff you should learn</a:t>
            </a:r>
            <a:endParaRPr lang="en-US" dirty="0"/>
          </a:p>
        </p:txBody>
      </p:sp>
    </p:spTree>
    <p:extLst>
      <p:ext uri="{BB962C8B-B14F-4D97-AF65-F5344CB8AC3E}">
        <p14:creationId xmlns:p14="http://schemas.microsoft.com/office/powerpoint/2010/main" val="12719550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ENA11_BreakoutSession_Template_16x9_Final_032411">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TENA11_BreakoutSession_Template_16x9_Final</Template>
  <TotalTime>20939</TotalTime>
  <Words>5261</Words>
  <Application>Microsoft Macintosh PowerPoint</Application>
  <PresentationFormat>Custom</PresentationFormat>
  <Paragraphs>459</Paragraphs>
  <Slides>38</Slides>
  <Notes>34</Notes>
  <HiddenSlides>0</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TENA11_BreakoutSession_Template_16x9_Final_032411</vt:lpstr>
      <vt:lpstr>1_White with Consolas font for code slides</vt:lpstr>
      <vt:lpstr>HTML5 – The CodeMash Precompiler</vt:lpstr>
      <vt:lpstr>About Brandon</vt:lpstr>
      <vt:lpstr>About Clark</vt:lpstr>
      <vt:lpstr>Goals for Today</vt:lpstr>
      <vt:lpstr>Our Agenda</vt:lpstr>
      <vt:lpstr>ALL YOUR LINKS ARE BELONG TO US!</vt:lpstr>
      <vt:lpstr>HTML5 in MSDN Magazine</vt:lpstr>
      <vt:lpstr>PowerPoint Presentation</vt:lpstr>
      <vt:lpstr>Agenda (for the next 15 minutes)</vt:lpstr>
      <vt:lpstr>What is “HTML5”?</vt:lpstr>
      <vt:lpstr>“Upgrade the site to HTML5?           by close of business TOMORROW?”</vt:lpstr>
      <vt:lpstr>What does “HTML5” Mean to YOU?*</vt:lpstr>
      <vt:lpstr>Defining HTML5* </vt:lpstr>
      <vt:lpstr>PowerPoint Presentation</vt:lpstr>
      <vt:lpstr>Technology Areas of HTML5</vt:lpstr>
      <vt:lpstr>“I’m Just a Spec, Yes Only a Spec”</vt:lpstr>
      <vt:lpstr>The Five Most Important Words  about HTML5*</vt:lpstr>
      <vt:lpstr>#1 – Hyperbole*</vt:lpstr>
      <vt:lpstr>Next Up, an Album of Tony Bennett Covers…</vt:lpstr>
      <vt:lpstr>“Don’t Believe the Hype…”</vt:lpstr>
      <vt:lpstr>Do believe that HTML5 is changing everything.</vt:lpstr>
      <vt:lpstr>#2 - Compatibility*</vt:lpstr>
      <vt:lpstr>The Web is the Largest Legacy Software  System in the History of the Universe</vt:lpstr>
      <vt:lpstr>#3 - Semantics*</vt:lpstr>
      <vt:lpstr>Neutral vs. Rich Semantics</vt:lpstr>
      <vt:lpstr>#4 – JavaScript*</vt:lpstr>
      <vt:lpstr>JavaScript and the Growth of the Client</vt:lpstr>
      <vt:lpstr>#5 – Polyfills*</vt:lpstr>
      <vt:lpstr>Ex. Polyfills with Modernizr</vt:lpstr>
      <vt:lpstr>Browser Support for “HTML5” </vt:lpstr>
      <vt:lpstr>HTML5 &amp; Microsoft* </vt:lpstr>
      <vt:lpstr>Microsoft Approach</vt:lpstr>
      <vt:lpstr>Work with Developers</vt:lpstr>
      <vt:lpstr>Innovate with Emerging Standards</vt:lpstr>
      <vt:lpstr>HTML5 in Microsoft Web Technologies</vt:lpstr>
      <vt:lpstr>Things You Need to Learn (a.k.a. Resources)</vt:lpstr>
      <vt:lpstr>PowerPoint Presentation</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TechEd North America 2011</dc:subject>
  <dc:creator>Brandon Satrom</dc:creator>
  <dc:description>Template: Jordan Cayabyab
Formatting:
Event Date: May 16-19, 2011
Event Location: Atlanta
Audience Type:</dc:description>
  <cp:lastModifiedBy>Brandon Satrom</cp:lastModifiedBy>
  <cp:revision>530</cp:revision>
  <cp:lastPrinted>2010-05-11T05:02:34Z</cp:lastPrinted>
  <dcterms:created xsi:type="dcterms:W3CDTF">2011-03-31T21:30:46Z</dcterms:created>
  <dcterms:modified xsi:type="dcterms:W3CDTF">2012-01-11T18:08:12Z</dcterms:modified>
</cp:coreProperties>
</file>